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handoutMasterIdLst>
    <p:handoutMasterId r:id="rId47"/>
  </p:handoutMasterIdLst>
  <p:sldIdLst>
    <p:sldId id="448" r:id="rId2"/>
    <p:sldId id="449" r:id="rId3"/>
    <p:sldId id="463" r:id="rId4"/>
    <p:sldId id="464" r:id="rId5"/>
    <p:sldId id="323" r:id="rId6"/>
    <p:sldId id="465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6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9" r:id="rId35"/>
    <p:sldId id="481" r:id="rId36"/>
    <p:sldId id="482" r:id="rId37"/>
    <p:sldId id="484" r:id="rId38"/>
    <p:sldId id="485" r:id="rId39"/>
    <p:sldId id="486" r:id="rId40"/>
    <p:sldId id="487" r:id="rId41"/>
    <p:sldId id="488" r:id="rId42"/>
    <p:sldId id="490" r:id="rId43"/>
    <p:sldId id="491" r:id="rId44"/>
    <p:sldId id="483" r:id="rId45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39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22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3C756A4-247B-485E-846C-1CF3D5F7A56D}" type="datetimeFigureOut">
              <a:rPr lang="es-CO"/>
              <a:pPr>
                <a:defRPr/>
              </a:pPr>
              <a:t>12/10/2018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741181-E3D3-48C8-92AB-74EAA7E6923B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1120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1A34C7-2BD2-40F1-9F9A-0594A6F6C6BD}" type="datetimeFigureOut">
              <a:rPr lang="es-CO"/>
              <a:pPr>
                <a:defRPr/>
              </a:pPr>
              <a:t>12/10/2018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AFB7B1-821B-49C9-A855-1DFCFBED3B3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056051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FB7B1-821B-49C9-A855-1DFCFBED3B35}" type="slidenum">
              <a:rPr lang="es-CO" altLang="es-CO" smtClean="0"/>
              <a:pPr/>
              <a:t>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76243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70B70A-33D5-4E34-A4F5-4618914656C1}" type="slidenum">
              <a:rPr lang="es-ES" altLang="es-CO">
                <a:latin typeface="Calibri" panose="020F0502020204030204" pitchFamily="34" charset="0"/>
              </a:rPr>
              <a:pPr eaLnBrk="1" hangingPunct="1"/>
              <a:t>23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24494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CD5B5-4F7F-4DAA-9A21-02C40D1CA597}" type="slidenum">
              <a:rPr lang="es-ES" altLang="es-CO">
                <a:latin typeface="Calibri" panose="020F0502020204030204" pitchFamily="34" charset="0"/>
              </a:rPr>
              <a:pPr eaLnBrk="1" hangingPunct="1"/>
              <a:t>24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489310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2DB365-E718-4825-BD14-F35061CC30D4}" type="slidenum">
              <a:rPr lang="es-ES" altLang="es-CO">
                <a:latin typeface="Calibri" panose="020F0502020204030204" pitchFamily="34" charset="0"/>
              </a:rPr>
              <a:pPr eaLnBrk="1" hangingPunct="1"/>
              <a:t>25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49726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5495B0-45E5-4493-956C-41669653F3DA}" type="slidenum">
              <a:rPr lang="es-ES" altLang="es-CO">
                <a:latin typeface="Calibri" panose="020F0502020204030204" pitchFamily="34" charset="0"/>
              </a:rPr>
              <a:pPr eaLnBrk="1" hangingPunct="1"/>
              <a:t>26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663081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9277C0-4425-4229-BBCD-E27F91AC0FC7}" type="slidenum">
              <a:rPr lang="es-ES" altLang="es-CO">
                <a:latin typeface="Calibri" panose="020F0502020204030204" pitchFamily="34" charset="0"/>
              </a:rPr>
              <a:pPr eaLnBrk="1" hangingPunct="1"/>
              <a:t>27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106452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ADFD4F-C40E-499E-AE11-A6693554C88E}" type="slidenum">
              <a:rPr lang="es-ES" altLang="es-CO">
                <a:latin typeface="Calibri" panose="020F0502020204030204" pitchFamily="34" charset="0"/>
              </a:rPr>
              <a:pPr eaLnBrk="1" hangingPunct="1"/>
              <a:t>28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09226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8AB585-D576-45C1-B067-9CBF8DDE94E2}" type="slidenum">
              <a:rPr lang="es-ES" altLang="es-CO">
                <a:latin typeface="Calibri" panose="020F0502020204030204" pitchFamily="34" charset="0"/>
              </a:rPr>
              <a:pPr eaLnBrk="1" hangingPunct="1"/>
              <a:t>29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3974942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67FB50-D937-4943-A1AD-4CC15BCBFDFA}" type="slidenum">
              <a:rPr lang="es-ES" altLang="es-CO">
                <a:latin typeface="Calibri" panose="020F0502020204030204" pitchFamily="34" charset="0"/>
              </a:rPr>
              <a:pPr eaLnBrk="1" hangingPunct="1"/>
              <a:t>30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285331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02C230-659E-4DCB-AB2B-B121ADCEE567}" type="slidenum">
              <a:rPr lang="es-ES" altLang="es-CO">
                <a:latin typeface="Calibri" panose="020F0502020204030204" pitchFamily="34" charset="0"/>
              </a:rPr>
              <a:pPr eaLnBrk="1" hangingPunct="1"/>
              <a:t>31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127220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273373-1094-4B2E-AB8F-0234B65C0853}" type="slidenum">
              <a:rPr lang="es-ES" altLang="es-CO">
                <a:latin typeface="Calibri" panose="020F0502020204030204" pitchFamily="34" charset="0"/>
              </a:rPr>
              <a:pPr eaLnBrk="1" hangingPunct="1"/>
              <a:t>32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09628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F52522-52A2-48AE-A26E-BE2DE2A7BFE8}" type="slidenum">
              <a:rPr lang="es-CO" smtClean="0"/>
              <a:pPr>
                <a:defRPr/>
              </a:pPr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3182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90655F-5B17-46F0-AA91-4143F2F13715}" type="slidenum">
              <a:rPr lang="es-ES" altLang="es-CO">
                <a:latin typeface="Calibri" panose="020F0502020204030204" pitchFamily="34" charset="0"/>
              </a:rPr>
              <a:pPr eaLnBrk="1" hangingPunct="1"/>
              <a:t>33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185038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7DA250-EB23-43B5-9009-C2A4EF8CFC75}" type="slidenum">
              <a:rPr lang="es-ES" altLang="es-CO">
                <a:latin typeface="Calibri" panose="020F0502020204030204" pitchFamily="34" charset="0"/>
              </a:rPr>
              <a:pPr eaLnBrk="1" hangingPunct="1"/>
              <a:t>34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367443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589613-80FB-4451-A5BD-5B402EAB8C27}" type="slidenum">
              <a:rPr lang="es-ES" altLang="es-CO">
                <a:latin typeface="Calibri" panose="020F0502020204030204" pitchFamily="34" charset="0"/>
              </a:rPr>
              <a:pPr eaLnBrk="1" hangingPunct="1"/>
              <a:t>35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8292470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6A29EA-CE86-4BCD-A161-A86BD681FF38}" type="slidenum">
              <a:rPr lang="es-ES" altLang="es-CO">
                <a:latin typeface="Calibri" panose="020F0502020204030204" pitchFamily="34" charset="0"/>
              </a:rPr>
              <a:pPr eaLnBrk="1" hangingPunct="1"/>
              <a:t>36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452585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75FA63-EF91-4BBE-829C-9DD0EF8F55E4}" type="slidenum">
              <a:rPr lang="es-ES" altLang="es-CO">
                <a:cs typeface="Arial" panose="020B0604020202020204" pitchFamily="34" charset="0"/>
              </a:rPr>
              <a:pPr eaLnBrk="1" hangingPunct="1"/>
              <a:t>37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465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6CE260-C22E-4EC5-B212-00ACF2D67226}" type="slidenum">
              <a:rPr lang="es-ES" altLang="es-CO">
                <a:cs typeface="Arial" panose="020B0604020202020204" pitchFamily="34" charset="0"/>
              </a:rPr>
              <a:pPr eaLnBrk="1" hangingPunct="1"/>
              <a:t>38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48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2FCBAA-CD4A-408D-80F8-EC7BFD5F7DA2}" type="slidenum">
              <a:rPr lang="es-ES" altLang="es-CO">
                <a:cs typeface="Arial" panose="020B0604020202020204" pitchFamily="34" charset="0"/>
              </a:rPr>
              <a:pPr eaLnBrk="1" hangingPunct="1"/>
              <a:t>39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43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31F084-844F-43FF-A104-C98B971B44A8}" type="slidenum">
              <a:rPr lang="es-ES" altLang="es-CO">
                <a:cs typeface="Arial" panose="020B0604020202020204" pitchFamily="34" charset="0"/>
              </a:rPr>
              <a:pPr eaLnBrk="1" hangingPunct="1"/>
              <a:t>40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081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31F084-844F-43FF-A104-C98B971B44A8}" type="slidenum">
              <a:rPr lang="es-ES" altLang="es-CO">
                <a:cs typeface="Arial" panose="020B0604020202020204" pitchFamily="34" charset="0"/>
              </a:rPr>
              <a:pPr eaLnBrk="1" hangingPunct="1"/>
              <a:t>41</a:t>
            </a:fld>
            <a:endParaRPr lang="es-ES" altLang="es-CO">
              <a:cs typeface="Arial" panose="020B0604020202020204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altLang="es-CO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83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BA8B16-6A3E-4C0F-A70B-CDED27BE71EB}" type="slidenum">
              <a:rPr lang="es-ES" altLang="es-CO">
                <a:latin typeface="Calibri" panose="020F0502020204030204" pitchFamily="34" charset="0"/>
              </a:rPr>
              <a:pPr eaLnBrk="1" hangingPunct="1"/>
              <a:t>42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29123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F8AE0F1-03E8-410E-BDAF-56BB18998549}" type="slidenum">
              <a:rPr lang="es-ES" smtClean="0"/>
              <a:pPr>
                <a:defRPr/>
              </a:pPr>
              <a:t>12</a:t>
            </a:fld>
            <a:endParaRPr lang="es-E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664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mtClean="0"/>
          </a:p>
          <a:p>
            <a:pPr eaLnBrk="1" hangingPunct="1"/>
            <a:endParaRPr lang="es-CO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DFE18B-3F09-47AC-989D-C24D954C83B4}" type="slidenum">
              <a:rPr lang="es-ES" smtClean="0"/>
              <a:pPr>
                <a:defRPr/>
              </a:pPr>
              <a:t>15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278892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5E0EBB-F25E-4B2F-B088-E521F71AA7A4}" type="slidenum">
              <a:rPr lang="es-CO" smtClean="0"/>
              <a:pPr>
                <a:defRPr/>
              </a:pPr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51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99DE7E-5C19-433D-BD9D-EAE0444EE63C}" type="slidenum">
              <a:rPr lang="es-ES" altLang="es-CO">
                <a:latin typeface="Calibri" panose="020F0502020204030204" pitchFamily="34" charset="0"/>
              </a:rPr>
              <a:pPr eaLnBrk="1" hangingPunct="1"/>
              <a:t>19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934123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E09EC1-1166-4A0B-9C42-E8F72D64190F}" type="slidenum">
              <a:rPr lang="es-ES" altLang="es-CO">
                <a:latin typeface="Calibri" panose="020F0502020204030204" pitchFamily="34" charset="0"/>
              </a:rPr>
              <a:pPr eaLnBrk="1" hangingPunct="1"/>
              <a:t>20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51852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B828C6-9C7A-4431-A064-896BC7ECD7A0}" type="slidenum">
              <a:rPr lang="es-ES" altLang="es-CO">
                <a:latin typeface="Calibri" panose="020F0502020204030204" pitchFamily="34" charset="0"/>
              </a:rPr>
              <a:pPr eaLnBrk="1" hangingPunct="1"/>
              <a:t>21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5873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7DA250-EB23-43B5-9009-C2A4EF8CFC75}" type="slidenum">
              <a:rPr lang="es-ES" altLang="es-CO">
                <a:latin typeface="Calibri" panose="020F0502020204030204" pitchFamily="34" charset="0"/>
              </a:rPr>
              <a:pPr eaLnBrk="1" hangingPunct="1"/>
              <a:t>22</a:t>
            </a:fld>
            <a:endParaRPr lang="es-ES" altLang="es-CO">
              <a:latin typeface="Calibri" panose="020F0502020204030204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128240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6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8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5054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F27FD6B-0E71-46C9-AE02-93112F93D750}" type="datetimeFigureOut">
              <a:rPr lang="es-CO" smtClean="0"/>
              <a:t>12/10/2018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9302B14-0F17-42C5-AB2A-AF7E5A6C2A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958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0" y="5942013"/>
            <a:ext cx="9144000" cy="738664"/>
          </a:xfrm>
          <a:prstGeom prst="rect">
            <a:avLst/>
          </a:prstGeom>
          <a:noFill/>
          <a:ln w="1651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kern="1200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Diplomado en Gestión Integral de la Calidad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kern="1200" dirty="0" smtClean="0">
                <a:solidFill>
                  <a:srgbClr val="990000"/>
                </a:solidFill>
                <a:latin typeface="Arial Black" pitchFamily="34" charset="0"/>
                <a:ea typeface="+mn-ea"/>
                <a:cs typeface="+mn-cs"/>
              </a:rPr>
              <a:t>Módulo: HABILIDADES ESTRATEGICAS DE DIRECCIÓN DE PERSONAL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kern="1200" dirty="0" err="1" smtClean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Tallerista</a:t>
            </a:r>
            <a:r>
              <a:rPr lang="es-CO" sz="1400" kern="1200" dirty="0" smtClean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 : Diego Villalobos –</a:t>
            </a:r>
            <a:r>
              <a:rPr lang="es-CO" sz="1400" dirty="0" smtClean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s-CO" sz="1400" dirty="0" smtClean="0">
                <a:solidFill>
                  <a:srgbClr val="990000"/>
                </a:solidFill>
                <a:latin typeface="Wingdings" pitchFamily="2" charset="2"/>
              </a:rPr>
              <a:t>8</a:t>
            </a:r>
            <a:r>
              <a:rPr lang="es-CO" sz="1400" dirty="0" smtClean="0">
                <a:solidFill>
                  <a:srgbClr val="990000"/>
                </a:solidFill>
                <a:latin typeface="Arial Black" pitchFamily="34" charset="0"/>
              </a:rPr>
              <a:t> </a:t>
            </a:r>
            <a:r>
              <a:rPr lang="es-CO" sz="1400" kern="1200" dirty="0" smtClean="0">
                <a:solidFill>
                  <a:srgbClr val="990000"/>
                </a:solidFill>
                <a:latin typeface="Arial" panose="020B0604020202020204" pitchFamily="34" charset="0"/>
                <a:ea typeface="+mn-ea"/>
                <a:cs typeface="+mn-cs"/>
              </a:rPr>
              <a:t>df_villalobos@yahoo.com</a:t>
            </a:r>
            <a:endParaRPr lang="es-ES" sz="1400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047" name="Freeform 23"/>
          <p:cNvSpPr>
            <a:spLocks/>
          </p:cNvSpPr>
          <p:nvPr userDrawn="1"/>
        </p:nvSpPr>
        <p:spPr bwMode="auto">
          <a:xfrm flipH="1" flipV="1">
            <a:off x="0" y="36513"/>
            <a:ext cx="1565275" cy="1071562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grpSp>
        <p:nvGrpSpPr>
          <p:cNvPr id="1028" name="Group 24"/>
          <p:cNvGrpSpPr>
            <a:grpSpLocks/>
          </p:cNvGrpSpPr>
          <p:nvPr userDrawn="1"/>
        </p:nvGrpSpPr>
        <p:grpSpPr bwMode="auto">
          <a:xfrm>
            <a:off x="642938" y="989013"/>
            <a:ext cx="8501062" cy="103187"/>
            <a:chOff x="518" y="727"/>
            <a:chExt cx="2623" cy="47"/>
          </a:xfrm>
        </p:grpSpPr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615" y="727"/>
              <a:ext cx="2526" cy="0"/>
            </a:xfrm>
            <a:prstGeom prst="line">
              <a:avLst/>
            </a:prstGeom>
            <a:noFill/>
            <a:ln w="40894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518" y="774"/>
              <a:ext cx="2526" cy="0"/>
            </a:xfrm>
            <a:prstGeom prst="line">
              <a:avLst/>
            </a:prstGeom>
            <a:noFill/>
            <a:ln w="40894">
              <a:solidFill>
                <a:srgbClr val="E6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>
                <a:latin typeface="+mn-lt"/>
              </a:endParaRPr>
            </a:p>
          </p:txBody>
        </p:sp>
      </p:grpSp>
      <p:sp>
        <p:nvSpPr>
          <p:cNvPr id="1059" name="Freeform 35"/>
          <p:cNvSpPr>
            <a:spLocks/>
          </p:cNvSpPr>
          <p:nvPr userDrawn="1"/>
        </p:nvSpPr>
        <p:spPr bwMode="auto">
          <a:xfrm>
            <a:off x="7578725" y="5762625"/>
            <a:ext cx="1565275" cy="1095375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1" name="Line 37"/>
          <p:cNvSpPr>
            <a:spLocks noChangeShapeType="1"/>
          </p:cNvSpPr>
          <p:nvPr userDrawn="1"/>
        </p:nvSpPr>
        <p:spPr bwMode="auto">
          <a:xfrm flipH="1" flipV="1">
            <a:off x="955675" y="5884863"/>
            <a:ext cx="7265988" cy="0"/>
          </a:xfrm>
          <a:prstGeom prst="line">
            <a:avLst/>
          </a:prstGeom>
          <a:noFill/>
          <a:ln w="40894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2" name="Line 38"/>
          <p:cNvSpPr>
            <a:spLocks noChangeShapeType="1"/>
          </p:cNvSpPr>
          <p:nvPr userDrawn="1"/>
        </p:nvSpPr>
        <p:spPr bwMode="auto">
          <a:xfrm>
            <a:off x="671513" y="5778500"/>
            <a:ext cx="7829550" cy="0"/>
          </a:xfrm>
          <a:prstGeom prst="line">
            <a:avLst/>
          </a:prstGeom>
          <a:noFill/>
          <a:ln w="40894">
            <a:solidFill>
              <a:srgbClr val="E6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65" name="Freeform 41"/>
          <p:cNvSpPr>
            <a:spLocks/>
          </p:cNvSpPr>
          <p:nvPr userDrawn="1"/>
        </p:nvSpPr>
        <p:spPr bwMode="auto">
          <a:xfrm flipH="1">
            <a:off x="0" y="5764213"/>
            <a:ext cx="1565275" cy="1093787"/>
          </a:xfrm>
          <a:custGeom>
            <a:avLst/>
            <a:gdLst/>
            <a:ahLst/>
            <a:cxnLst>
              <a:cxn ang="0">
                <a:pos x="1713" y="1020"/>
              </a:cxn>
              <a:cxn ang="0">
                <a:pos x="1783" y="857"/>
              </a:cxn>
              <a:cxn ang="0">
                <a:pos x="1808" y="676"/>
              </a:cxn>
              <a:cxn ang="0">
                <a:pos x="1778" y="475"/>
              </a:cxn>
              <a:cxn ang="0">
                <a:pos x="1693" y="298"/>
              </a:cxn>
              <a:cxn ang="0">
                <a:pos x="1562" y="154"/>
              </a:cxn>
              <a:cxn ang="0">
                <a:pos x="1395" y="53"/>
              </a:cxn>
              <a:cxn ang="0">
                <a:pos x="1201" y="3"/>
              </a:cxn>
              <a:cxn ang="0">
                <a:pos x="1197" y="43"/>
              </a:cxn>
              <a:cxn ang="0">
                <a:pos x="1380" y="90"/>
              </a:cxn>
              <a:cxn ang="0">
                <a:pos x="1537" y="184"/>
              </a:cxn>
              <a:cxn ang="0">
                <a:pos x="1660" y="320"/>
              </a:cxn>
              <a:cxn ang="0">
                <a:pos x="1739" y="487"/>
              </a:cxn>
              <a:cxn ang="0">
                <a:pos x="1768" y="676"/>
              </a:cxn>
              <a:cxn ang="0">
                <a:pos x="1742" y="855"/>
              </a:cxn>
              <a:cxn ang="0">
                <a:pos x="1669" y="1015"/>
              </a:cxn>
              <a:cxn ang="0">
                <a:pos x="1556" y="1148"/>
              </a:cxn>
              <a:cxn ang="0">
                <a:pos x="1411" y="1246"/>
              </a:cxn>
              <a:cxn ang="0">
                <a:pos x="1242" y="1301"/>
              </a:cxn>
              <a:cxn ang="0">
                <a:pos x="1098" y="1309"/>
              </a:cxn>
              <a:cxn ang="0">
                <a:pos x="965" y="1287"/>
              </a:cxn>
              <a:cxn ang="0">
                <a:pos x="843" y="1240"/>
              </a:cxn>
              <a:cxn ang="0">
                <a:pos x="733" y="1168"/>
              </a:cxn>
              <a:cxn ang="0">
                <a:pos x="639" y="1075"/>
              </a:cxn>
              <a:cxn ang="0">
                <a:pos x="567" y="964"/>
              </a:cxn>
              <a:cxn ang="0">
                <a:pos x="522" y="961"/>
              </a:cxn>
              <a:cxn ang="0">
                <a:pos x="560" y="1031"/>
              </a:cxn>
              <a:cxn ang="0">
                <a:pos x="605" y="1095"/>
              </a:cxn>
              <a:cxn ang="0">
                <a:pos x="192" y="1155"/>
              </a:cxn>
              <a:cxn ang="0">
                <a:pos x="653" y="1160"/>
              </a:cxn>
              <a:cxn ang="0">
                <a:pos x="683" y="1181"/>
              </a:cxn>
              <a:cxn ang="0">
                <a:pos x="716" y="1206"/>
              </a:cxn>
              <a:cxn ang="0">
                <a:pos x="773" y="1246"/>
              </a:cxn>
              <a:cxn ang="0">
                <a:pos x="834" y="1280"/>
              </a:cxn>
              <a:cxn ang="0">
                <a:pos x="898" y="1308"/>
              </a:cxn>
              <a:cxn ang="0">
                <a:pos x="966" y="1330"/>
              </a:cxn>
              <a:cxn ang="0">
                <a:pos x="1037" y="1343"/>
              </a:cxn>
              <a:cxn ang="0">
                <a:pos x="1108" y="1350"/>
              </a:cxn>
              <a:cxn ang="0">
                <a:pos x="1145" y="1350"/>
              </a:cxn>
              <a:cxn ang="0">
                <a:pos x="1163" y="1349"/>
              </a:cxn>
              <a:cxn ang="0">
                <a:pos x="1182" y="1348"/>
              </a:cxn>
              <a:cxn ang="0">
                <a:pos x="1367" y="1308"/>
              </a:cxn>
              <a:cxn ang="0">
                <a:pos x="1419" y="1286"/>
              </a:cxn>
              <a:cxn ang="0">
                <a:pos x="1467" y="1261"/>
              </a:cxn>
              <a:cxn ang="0">
                <a:pos x="1515" y="1232"/>
              </a:cxn>
              <a:cxn ang="0">
                <a:pos x="1558" y="1198"/>
              </a:cxn>
              <a:cxn ang="0">
                <a:pos x="1600" y="1162"/>
              </a:cxn>
              <a:cxn ang="0">
                <a:pos x="1972" y="1155"/>
              </a:cxn>
            </a:cxnLst>
            <a:rect l="0" t="0" r="r" b="b"/>
            <a:pathLst>
              <a:path w="1972" h="1350">
                <a:moveTo>
                  <a:pt x="1644" y="1116"/>
                </a:moveTo>
                <a:lnTo>
                  <a:pt x="1681" y="1069"/>
                </a:lnTo>
                <a:lnTo>
                  <a:pt x="1713" y="1020"/>
                </a:lnTo>
                <a:lnTo>
                  <a:pt x="1740" y="968"/>
                </a:lnTo>
                <a:lnTo>
                  <a:pt x="1765" y="914"/>
                </a:lnTo>
                <a:lnTo>
                  <a:pt x="1783" y="857"/>
                </a:lnTo>
                <a:lnTo>
                  <a:pt x="1797" y="798"/>
                </a:lnTo>
                <a:lnTo>
                  <a:pt x="1806" y="738"/>
                </a:lnTo>
                <a:lnTo>
                  <a:pt x="1808" y="676"/>
                </a:lnTo>
                <a:lnTo>
                  <a:pt x="1805" y="607"/>
                </a:lnTo>
                <a:lnTo>
                  <a:pt x="1795" y="540"/>
                </a:lnTo>
                <a:lnTo>
                  <a:pt x="1778" y="475"/>
                </a:lnTo>
                <a:lnTo>
                  <a:pt x="1755" y="413"/>
                </a:lnTo>
                <a:lnTo>
                  <a:pt x="1727" y="353"/>
                </a:lnTo>
                <a:lnTo>
                  <a:pt x="1693" y="298"/>
                </a:lnTo>
                <a:lnTo>
                  <a:pt x="1654" y="246"/>
                </a:lnTo>
                <a:lnTo>
                  <a:pt x="1610" y="198"/>
                </a:lnTo>
                <a:lnTo>
                  <a:pt x="1562" y="154"/>
                </a:lnTo>
                <a:lnTo>
                  <a:pt x="1510" y="115"/>
                </a:lnTo>
                <a:lnTo>
                  <a:pt x="1455" y="82"/>
                </a:lnTo>
                <a:lnTo>
                  <a:pt x="1395" y="53"/>
                </a:lnTo>
                <a:lnTo>
                  <a:pt x="1333" y="30"/>
                </a:lnTo>
                <a:lnTo>
                  <a:pt x="1268" y="14"/>
                </a:lnTo>
                <a:lnTo>
                  <a:pt x="1201" y="3"/>
                </a:lnTo>
                <a:lnTo>
                  <a:pt x="1132" y="0"/>
                </a:lnTo>
                <a:lnTo>
                  <a:pt x="1132" y="39"/>
                </a:lnTo>
                <a:lnTo>
                  <a:pt x="1197" y="43"/>
                </a:lnTo>
                <a:lnTo>
                  <a:pt x="1260" y="52"/>
                </a:lnTo>
                <a:lnTo>
                  <a:pt x="1321" y="68"/>
                </a:lnTo>
                <a:lnTo>
                  <a:pt x="1380" y="90"/>
                </a:lnTo>
                <a:lnTo>
                  <a:pt x="1435" y="116"/>
                </a:lnTo>
                <a:lnTo>
                  <a:pt x="1488" y="149"/>
                </a:lnTo>
                <a:lnTo>
                  <a:pt x="1537" y="184"/>
                </a:lnTo>
                <a:lnTo>
                  <a:pt x="1582" y="226"/>
                </a:lnTo>
                <a:lnTo>
                  <a:pt x="1623" y="271"/>
                </a:lnTo>
                <a:lnTo>
                  <a:pt x="1660" y="320"/>
                </a:lnTo>
                <a:lnTo>
                  <a:pt x="1691" y="373"/>
                </a:lnTo>
                <a:lnTo>
                  <a:pt x="1719" y="428"/>
                </a:lnTo>
                <a:lnTo>
                  <a:pt x="1739" y="487"/>
                </a:lnTo>
                <a:lnTo>
                  <a:pt x="1755" y="548"/>
                </a:lnTo>
                <a:lnTo>
                  <a:pt x="1765" y="611"/>
                </a:lnTo>
                <a:lnTo>
                  <a:pt x="1768" y="676"/>
                </a:lnTo>
                <a:lnTo>
                  <a:pt x="1765" y="738"/>
                </a:lnTo>
                <a:lnTo>
                  <a:pt x="1757" y="798"/>
                </a:lnTo>
                <a:lnTo>
                  <a:pt x="1742" y="855"/>
                </a:lnTo>
                <a:lnTo>
                  <a:pt x="1722" y="912"/>
                </a:lnTo>
                <a:lnTo>
                  <a:pt x="1698" y="965"/>
                </a:lnTo>
                <a:lnTo>
                  <a:pt x="1669" y="1015"/>
                </a:lnTo>
                <a:lnTo>
                  <a:pt x="1636" y="1064"/>
                </a:lnTo>
                <a:lnTo>
                  <a:pt x="1598" y="1107"/>
                </a:lnTo>
                <a:lnTo>
                  <a:pt x="1556" y="1148"/>
                </a:lnTo>
                <a:lnTo>
                  <a:pt x="1511" y="1185"/>
                </a:lnTo>
                <a:lnTo>
                  <a:pt x="1463" y="1218"/>
                </a:lnTo>
                <a:lnTo>
                  <a:pt x="1411" y="1246"/>
                </a:lnTo>
                <a:lnTo>
                  <a:pt x="1357" y="1269"/>
                </a:lnTo>
                <a:lnTo>
                  <a:pt x="1300" y="1287"/>
                </a:lnTo>
                <a:lnTo>
                  <a:pt x="1242" y="1301"/>
                </a:lnTo>
                <a:lnTo>
                  <a:pt x="1181" y="1308"/>
                </a:lnTo>
                <a:lnTo>
                  <a:pt x="1098" y="1308"/>
                </a:lnTo>
                <a:lnTo>
                  <a:pt x="1098" y="1309"/>
                </a:lnTo>
                <a:lnTo>
                  <a:pt x="1053" y="1304"/>
                </a:lnTo>
                <a:lnTo>
                  <a:pt x="1009" y="1297"/>
                </a:lnTo>
                <a:lnTo>
                  <a:pt x="965" y="1287"/>
                </a:lnTo>
                <a:lnTo>
                  <a:pt x="924" y="1274"/>
                </a:lnTo>
                <a:lnTo>
                  <a:pt x="882" y="1258"/>
                </a:lnTo>
                <a:lnTo>
                  <a:pt x="843" y="1240"/>
                </a:lnTo>
                <a:lnTo>
                  <a:pt x="805" y="1218"/>
                </a:lnTo>
                <a:lnTo>
                  <a:pt x="768" y="1195"/>
                </a:lnTo>
                <a:lnTo>
                  <a:pt x="733" y="1168"/>
                </a:lnTo>
                <a:lnTo>
                  <a:pt x="700" y="1140"/>
                </a:lnTo>
                <a:lnTo>
                  <a:pt x="669" y="1109"/>
                </a:lnTo>
                <a:lnTo>
                  <a:pt x="639" y="1075"/>
                </a:lnTo>
                <a:lnTo>
                  <a:pt x="613" y="1040"/>
                </a:lnTo>
                <a:lnTo>
                  <a:pt x="589" y="1003"/>
                </a:lnTo>
                <a:lnTo>
                  <a:pt x="567" y="964"/>
                </a:lnTo>
                <a:lnTo>
                  <a:pt x="547" y="922"/>
                </a:lnTo>
                <a:lnTo>
                  <a:pt x="510" y="937"/>
                </a:lnTo>
                <a:lnTo>
                  <a:pt x="522" y="961"/>
                </a:lnTo>
                <a:lnTo>
                  <a:pt x="533" y="985"/>
                </a:lnTo>
                <a:lnTo>
                  <a:pt x="546" y="1008"/>
                </a:lnTo>
                <a:lnTo>
                  <a:pt x="560" y="1031"/>
                </a:lnTo>
                <a:lnTo>
                  <a:pt x="574" y="1053"/>
                </a:lnTo>
                <a:lnTo>
                  <a:pt x="589" y="1074"/>
                </a:lnTo>
                <a:lnTo>
                  <a:pt x="605" y="1095"/>
                </a:lnTo>
                <a:lnTo>
                  <a:pt x="621" y="1116"/>
                </a:lnTo>
                <a:lnTo>
                  <a:pt x="192" y="1116"/>
                </a:lnTo>
                <a:lnTo>
                  <a:pt x="192" y="1155"/>
                </a:lnTo>
                <a:lnTo>
                  <a:pt x="645" y="1155"/>
                </a:lnTo>
                <a:lnTo>
                  <a:pt x="647" y="1156"/>
                </a:lnTo>
                <a:lnTo>
                  <a:pt x="653" y="1160"/>
                </a:lnTo>
                <a:lnTo>
                  <a:pt x="661" y="1166"/>
                </a:lnTo>
                <a:lnTo>
                  <a:pt x="672" y="1173"/>
                </a:lnTo>
                <a:lnTo>
                  <a:pt x="683" y="1181"/>
                </a:lnTo>
                <a:lnTo>
                  <a:pt x="695" y="1190"/>
                </a:lnTo>
                <a:lnTo>
                  <a:pt x="706" y="1198"/>
                </a:lnTo>
                <a:lnTo>
                  <a:pt x="716" y="1206"/>
                </a:lnTo>
                <a:lnTo>
                  <a:pt x="0" y="1206"/>
                </a:lnTo>
                <a:lnTo>
                  <a:pt x="0" y="1246"/>
                </a:lnTo>
                <a:lnTo>
                  <a:pt x="773" y="1246"/>
                </a:lnTo>
                <a:lnTo>
                  <a:pt x="792" y="1258"/>
                </a:lnTo>
                <a:lnTo>
                  <a:pt x="813" y="1270"/>
                </a:lnTo>
                <a:lnTo>
                  <a:pt x="834" y="1280"/>
                </a:lnTo>
                <a:lnTo>
                  <a:pt x="856" y="1291"/>
                </a:lnTo>
                <a:lnTo>
                  <a:pt x="877" y="1300"/>
                </a:lnTo>
                <a:lnTo>
                  <a:pt x="898" y="1308"/>
                </a:lnTo>
                <a:lnTo>
                  <a:pt x="921" y="1316"/>
                </a:lnTo>
                <a:lnTo>
                  <a:pt x="943" y="1323"/>
                </a:lnTo>
                <a:lnTo>
                  <a:pt x="966" y="1330"/>
                </a:lnTo>
                <a:lnTo>
                  <a:pt x="989" y="1334"/>
                </a:lnTo>
                <a:lnTo>
                  <a:pt x="1012" y="1340"/>
                </a:lnTo>
                <a:lnTo>
                  <a:pt x="1037" y="1343"/>
                </a:lnTo>
                <a:lnTo>
                  <a:pt x="1060" y="1347"/>
                </a:lnTo>
                <a:lnTo>
                  <a:pt x="1084" y="1348"/>
                </a:lnTo>
                <a:lnTo>
                  <a:pt x="1108" y="1350"/>
                </a:lnTo>
                <a:lnTo>
                  <a:pt x="1132" y="1350"/>
                </a:lnTo>
                <a:lnTo>
                  <a:pt x="1139" y="1350"/>
                </a:lnTo>
                <a:lnTo>
                  <a:pt x="1145" y="1350"/>
                </a:lnTo>
                <a:lnTo>
                  <a:pt x="1152" y="1350"/>
                </a:lnTo>
                <a:lnTo>
                  <a:pt x="1158" y="1349"/>
                </a:lnTo>
                <a:lnTo>
                  <a:pt x="1163" y="1349"/>
                </a:lnTo>
                <a:lnTo>
                  <a:pt x="1169" y="1349"/>
                </a:lnTo>
                <a:lnTo>
                  <a:pt x="1176" y="1348"/>
                </a:lnTo>
                <a:lnTo>
                  <a:pt x="1182" y="1348"/>
                </a:lnTo>
                <a:lnTo>
                  <a:pt x="1769" y="1348"/>
                </a:lnTo>
                <a:lnTo>
                  <a:pt x="1769" y="1308"/>
                </a:lnTo>
                <a:lnTo>
                  <a:pt x="1367" y="1308"/>
                </a:lnTo>
                <a:lnTo>
                  <a:pt x="1385" y="1301"/>
                </a:lnTo>
                <a:lnTo>
                  <a:pt x="1402" y="1294"/>
                </a:lnTo>
                <a:lnTo>
                  <a:pt x="1419" y="1286"/>
                </a:lnTo>
                <a:lnTo>
                  <a:pt x="1435" y="1278"/>
                </a:lnTo>
                <a:lnTo>
                  <a:pt x="1451" y="1270"/>
                </a:lnTo>
                <a:lnTo>
                  <a:pt x="1467" y="1261"/>
                </a:lnTo>
                <a:lnTo>
                  <a:pt x="1484" y="1251"/>
                </a:lnTo>
                <a:lnTo>
                  <a:pt x="1499" y="1242"/>
                </a:lnTo>
                <a:lnTo>
                  <a:pt x="1515" y="1232"/>
                </a:lnTo>
                <a:lnTo>
                  <a:pt x="1530" y="1221"/>
                </a:lnTo>
                <a:lnTo>
                  <a:pt x="1544" y="1210"/>
                </a:lnTo>
                <a:lnTo>
                  <a:pt x="1558" y="1198"/>
                </a:lnTo>
                <a:lnTo>
                  <a:pt x="1572" y="1187"/>
                </a:lnTo>
                <a:lnTo>
                  <a:pt x="1586" y="1174"/>
                </a:lnTo>
                <a:lnTo>
                  <a:pt x="1600" y="1162"/>
                </a:lnTo>
                <a:lnTo>
                  <a:pt x="1613" y="1149"/>
                </a:lnTo>
                <a:lnTo>
                  <a:pt x="1613" y="1155"/>
                </a:lnTo>
                <a:lnTo>
                  <a:pt x="1972" y="1155"/>
                </a:lnTo>
                <a:lnTo>
                  <a:pt x="1972" y="1116"/>
                </a:lnTo>
                <a:lnTo>
                  <a:pt x="1644" y="1116"/>
                </a:lnTo>
                <a:close/>
              </a:path>
            </a:pathLst>
          </a:custGeom>
          <a:solidFill>
            <a:srgbClr val="E60000"/>
          </a:solidFill>
          <a:ln w="9525">
            <a:solidFill>
              <a:srgbClr val="E6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>
              <a:latin typeface="+mn-lt"/>
            </a:endParaRPr>
          </a:p>
        </p:txBody>
      </p:sp>
      <p:sp>
        <p:nvSpPr>
          <p:cNvPr id="1033" name="19 Marcador de título"/>
          <p:cNvSpPr>
            <a:spLocks noGrp="1"/>
          </p:cNvSpPr>
          <p:nvPr userDrawn="1">
            <p:ph type="title"/>
          </p:nvPr>
        </p:nvSpPr>
        <p:spPr bwMode="auto">
          <a:xfrm>
            <a:off x="457200" y="10795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título del patrón</a:t>
            </a:r>
            <a:endParaRPr lang="es-CO" altLang="es-CO" smtClean="0"/>
          </a:p>
        </p:txBody>
      </p:sp>
      <p:sp>
        <p:nvSpPr>
          <p:cNvPr id="1034" name="20 Marcador de texto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 smtClean="0"/>
              <a:t>Haga clic para modificar el estilo de texto del patrón</a:t>
            </a:r>
          </a:p>
          <a:p>
            <a:pPr lvl="1"/>
            <a:r>
              <a:rPr lang="es-ES" altLang="es-CO" smtClean="0"/>
              <a:t>Segundo nivel</a:t>
            </a:r>
          </a:p>
          <a:p>
            <a:pPr lvl="2"/>
            <a:r>
              <a:rPr lang="es-ES" altLang="es-CO" smtClean="0"/>
              <a:t>Tercer nivel</a:t>
            </a:r>
          </a:p>
          <a:p>
            <a:pPr lvl="3"/>
            <a:r>
              <a:rPr lang="es-ES" altLang="es-CO" smtClean="0"/>
              <a:t>Cuarto nivel</a:t>
            </a:r>
          </a:p>
          <a:p>
            <a:pPr lvl="4"/>
            <a:r>
              <a:rPr lang="es-ES" altLang="es-CO" smtClean="0"/>
              <a:t>Quinto nivel</a:t>
            </a:r>
            <a:endParaRPr lang="es-CO" altLang="es-CO" smtClean="0"/>
          </a:p>
        </p:txBody>
      </p:sp>
      <p:pic>
        <p:nvPicPr>
          <p:cNvPr id="1040" name="Picture 16" descr="Resultado de imagen para unicuces"/>
          <p:cNvPicPr>
            <a:picLocks noChangeAspect="1" noChangeArrowheads="1"/>
          </p:cNvPicPr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8998" r="73452" b="7864"/>
          <a:stretch/>
        </p:blipFill>
        <p:spPr bwMode="auto">
          <a:xfrm>
            <a:off x="8196263" y="5991226"/>
            <a:ext cx="661407" cy="66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7" r:id="rId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•"/>
        <a:defRPr sz="3200" b="1">
          <a:solidFill>
            <a:srgbClr val="1C6394"/>
          </a:solidFill>
          <a:latin typeface="+mn-lt"/>
          <a:ea typeface="+mn-ea"/>
          <a:cs typeface="+mn-cs"/>
        </a:defRPr>
      </a:lvl1pPr>
      <a:lvl2pPr marL="892175" indent="-4349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rgbClr val="1C6394"/>
          </a:solidFill>
          <a:latin typeface="+mn-lt"/>
        </a:defRPr>
      </a:lvl2pPr>
      <a:lvl3pPr marL="1260475" indent="-3460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400">
          <a:solidFill>
            <a:srgbClr val="1C6394"/>
          </a:solidFill>
          <a:latin typeface="+mn-lt"/>
        </a:defRPr>
      </a:lvl3pPr>
      <a:lvl4pPr marL="1706563" indent="-334963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>
          <a:solidFill>
            <a:srgbClr val="1C639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C639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df_Villalobos@yahoo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x6F9oZcUA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eqe44mh4G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m/imgres?imgurl=http://blogs.lne.es/luismariaalonso/files/2009/02/cerdo.jpg&amp;imgrefurl=http://blogs.lne.es/luismariaalonso/2009/02/22/del-cerdo-hasta-los-andares/&amp;usg=__2UNjT6vyaTSswCucufWkWa1eW84=&amp;h=408&amp;w=471&amp;sz=37&amp;hl=es&amp;start=8&amp;zoom=1&amp;um=1&amp;itbs=1&amp;tbnid=zo2_3uuubw708M:&amp;tbnh=112&amp;tbnw=129&amp;prev=/images?q=cerdo&amp;um=1&amp;hl=es&amp;sa=N&amp;rls=com.microsoft:*:IE-SearchBox&amp;rlz=1I7ACGW_enCO375CO375&amp;tbs=isch:1" TargetMode="External"/><Relationship Id="rId7" Type="http://schemas.openxmlformats.org/officeDocument/2006/relationships/hyperlink" Target="http://www.google.com/imgres?imgurl=http://www.guisando.org/system/files?file=images/huevos-fritos-con-bacon.jpg&amp;imgrefurl=http://guisando.org/node/442&amp;usg=__yC_x5ZdpGBiSudoGHY65eA_Wp68=&amp;h=267&amp;w=300&amp;sz=14&amp;hl=es&amp;start=3&amp;zoom=1&amp;um=1&amp;itbs=1&amp;tbnid=YsEt6KAt-0IVRM:&amp;tbnh=103&amp;tbnw=116&amp;prev=/images?q=huevos+fritos&amp;um=1&amp;hl=es&amp;rls=com.microsoft:*:IE-SearchBox&amp;rlz=1I7ACGW_enCO375CO375&amp;tbs=isch: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imgurl=http://adigital.pntic.mec.es/lcra.de.villasinta/cuentos/imagenes%20cuentos/la%20gallina%20colorada%202.gif&amp;imgrefurl=http://adigital.pntic.mec.es/lcra.de.villasinta/cuentos/la%20gallina%20colorada.htm&amp;usg=__PJxAyYcHyILB48oMFUyE2HibGho=&amp;h=297&amp;w=254&amp;sz=14&amp;hl=es&amp;start=10&amp;zoom=1&amp;um=1&amp;itbs=1&amp;tbnid=ZtRSdTuPs6K9jM:&amp;tbnh=116&amp;tbnw=99&amp;prev=/images?q=gallina&amp;um=1&amp;hl=es&amp;rls=com.microsoft:*:IE-SearchBox&amp;rlz=1I7ACGW_enCO375CO375&amp;tbs=isch:1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eta.wikimedia.org/wiki/w:en:Burnout_(psychology)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56896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" name="Rectángulo 1"/>
          <p:cNvSpPr/>
          <p:nvPr/>
        </p:nvSpPr>
        <p:spPr>
          <a:xfrm>
            <a:off x="0" y="261618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i="0" dirty="0" smtClean="0">
                <a:solidFill>
                  <a:srgbClr val="26282A"/>
                </a:solidFill>
                <a:effectLst/>
                <a:latin typeface="+mj-lt"/>
              </a:rPr>
              <a:t>DIPLOMADO EN GESTIÓN INTEGRAL DE LA CALIDAD</a:t>
            </a:r>
            <a:endParaRPr lang="es-CO" sz="2400" b="1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579783"/>
            <a:ext cx="6160770" cy="1793359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4501" y="3614005"/>
            <a:ext cx="8966200" cy="7078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4000" dirty="0" smtClean="0">
                <a:solidFill>
                  <a:srgbClr val="99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Habilidades Estratégicas de</a:t>
            </a:r>
            <a:endParaRPr lang="es-ES" altLang="es-CO" sz="4000" dirty="0">
              <a:solidFill>
                <a:srgbClr val="99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638851" y="4230114"/>
            <a:ext cx="8505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540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Dirección de Personal</a:t>
            </a:r>
            <a:endParaRPr lang="es-ES" altLang="es-CO" sz="540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9425" y="5831185"/>
            <a:ext cx="8570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i="0" dirty="0" smtClean="0">
                <a:solidFill>
                  <a:srgbClr val="26282A"/>
                </a:solidFill>
                <a:effectLst/>
                <a:latin typeface="+mn-lt"/>
              </a:rPr>
              <a:t>Por: Diego Villalobos</a:t>
            </a:r>
          </a:p>
          <a:p>
            <a:pPr algn="r"/>
            <a:r>
              <a:rPr lang="es-CO" sz="2000" dirty="0" smtClean="0">
                <a:solidFill>
                  <a:srgbClr val="26282A"/>
                </a:solidFill>
                <a:latin typeface="+mn-lt"/>
                <a:hlinkClick r:id="rId4"/>
              </a:rPr>
              <a:t>df_Villalobos@yahoo.com</a:t>
            </a:r>
            <a:r>
              <a:rPr lang="es-CO" sz="2800" dirty="0" smtClean="0">
                <a:solidFill>
                  <a:srgbClr val="26282A"/>
                </a:solidFill>
                <a:latin typeface="+mn-lt"/>
              </a:rPr>
              <a:t> </a:t>
            </a:r>
            <a:endParaRPr lang="es-CO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12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200" y="1271362"/>
            <a:ext cx="8648700" cy="332779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900"/>
              </a:spcBef>
              <a:spcAft>
                <a:spcPts val="900"/>
              </a:spcAft>
              <a:buNone/>
            </a:pPr>
            <a:r>
              <a:rPr lang="es-CO" sz="1800" b="0" dirty="0">
                <a:solidFill>
                  <a:srgbClr val="002060"/>
                </a:solidFill>
              </a:rPr>
              <a:t>“</a:t>
            </a:r>
            <a:r>
              <a:rPr lang="es-CO" sz="1800" b="0" i="1" dirty="0">
                <a:solidFill>
                  <a:srgbClr val="002060"/>
                </a:solidFill>
              </a:rPr>
              <a:t>… un estado mental positivo, de realización, relacionado con el trabajo que se caracteriza por vigor, dedicación y absorción</a:t>
            </a:r>
            <a:r>
              <a:rPr lang="es-CO" sz="1800" b="0" dirty="0">
                <a:solidFill>
                  <a:srgbClr val="002060"/>
                </a:solidFill>
              </a:rPr>
              <a:t>” (</a:t>
            </a:r>
            <a:r>
              <a:rPr lang="es-CO" sz="1800" b="0" dirty="0" err="1">
                <a:solidFill>
                  <a:srgbClr val="002060"/>
                </a:solidFill>
              </a:rPr>
              <a:t>Schaufeli</a:t>
            </a:r>
            <a:r>
              <a:rPr lang="es-CO" sz="1800" b="0" dirty="0">
                <a:solidFill>
                  <a:srgbClr val="002060"/>
                </a:solidFill>
              </a:rPr>
              <a:t>, </a:t>
            </a:r>
            <a:r>
              <a:rPr lang="es-CO" sz="1800" b="0" dirty="0" err="1">
                <a:solidFill>
                  <a:srgbClr val="002060"/>
                </a:solidFill>
              </a:rPr>
              <a:t>Salanova</a:t>
            </a:r>
            <a:r>
              <a:rPr lang="es-CO" sz="1800" b="0" dirty="0">
                <a:solidFill>
                  <a:srgbClr val="002060"/>
                </a:solidFill>
              </a:rPr>
              <a:t>, González-</a:t>
            </a:r>
            <a:r>
              <a:rPr lang="es-CO" sz="1800" b="0" dirty="0" err="1">
                <a:solidFill>
                  <a:srgbClr val="002060"/>
                </a:solidFill>
              </a:rPr>
              <a:t>Romá</a:t>
            </a:r>
            <a:r>
              <a:rPr lang="es-CO" sz="1800" b="0" dirty="0">
                <a:solidFill>
                  <a:srgbClr val="002060"/>
                </a:solidFill>
              </a:rPr>
              <a:t> y </a:t>
            </a:r>
            <a:r>
              <a:rPr lang="es-CO" sz="1800" b="0" dirty="0" err="1">
                <a:solidFill>
                  <a:srgbClr val="002060"/>
                </a:solidFill>
              </a:rPr>
              <a:t>Bakker</a:t>
            </a:r>
            <a:r>
              <a:rPr lang="es-CO" sz="1800" b="0" dirty="0">
                <a:solidFill>
                  <a:srgbClr val="002060"/>
                </a:solidFill>
              </a:rPr>
              <a:t>, 2002, </a:t>
            </a:r>
            <a:r>
              <a:rPr lang="es-CO" sz="1800" b="0" dirty="0" err="1">
                <a:solidFill>
                  <a:srgbClr val="002060"/>
                </a:solidFill>
              </a:rPr>
              <a:t>p.74</a:t>
            </a:r>
            <a:r>
              <a:rPr lang="es-CO" sz="1800" b="0" dirty="0">
                <a:solidFill>
                  <a:srgbClr val="002060"/>
                </a:solidFill>
              </a:rPr>
              <a:t>). 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s-CO" sz="1800" u="sng" dirty="0">
                <a:solidFill>
                  <a:srgbClr val="990000"/>
                </a:solidFill>
              </a:rPr>
              <a:t>Vigor:</a:t>
            </a:r>
            <a:r>
              <a:rPr lang="es-CO" sz="1800" b="0" dirty="0">
                <a:solidFill>
                  <a:srgbClr val="002060"/>
                </a:solidFill>
              </a:rPr>
              <a:t> se caracteriza por </a:t>
            </a:r>
            <a:r>
              <a:rPr lang="es-CO" sz="1800" dirty="0">
                <a:solidFill>
                  <a:srgbClr val="990000"/>
                </a:solidFill>
              </a:rPr>
              <a:t>altos niveles de energía y resistencia mental </a:t>
            </a:r>
            <a:r>
              <a:rPr lang="es-CO" sz="1800" b="0" dirty="0">
                <a:solidFill>
                  <a:srgbClr val="002060"/>
                </a:solidFill>
              </a:rPr>
              <a:t>mientras se trabaja, por el deseo de esforzarse en el trabajo que se está realizando incluso cuando se presentan dificultades. 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s-CO" sz="1800" u="sng" dirty="0">
                <a:solidFill>
                  <a:srgbClr val="990000"/>
                </a:solidFill>
              </a:rPr>
              <a:t>Dedicación:</a:t>
            </a:r>
            <a:r>
              <a:rPr lang="es-CO" sz="1800" b="0" dirty="0">
                <a:solidFill>
                  <a:srgbClr val="002060"/>
                </a:solidFill>
              </a:rPr>
              <a:t> alta implicación laboral, junto con la manifestación de un </a:t>
            </a:r>
            <a:r>
              <a:rPr lang="es-CO" sz="1800" dirty="0">
                <a:solidFill>
                  <a:srgbClr val="990000"/>
                </a:solidFill>
              </a:rPr>
              <a:t>sentimiento de significación, entusiasmo, inspiración, orgullo y reto </a:t>
            </a:r>
            <a:r>
              <a:rPr lang="es-CO" sz="1800" b="0" dirty="0">
                <a:solidFill>
                  <a:srgbClr val="002060"/>
                </a:solidFill>
              </a:rPr>
              <a:t>por el trabajo. 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s-CO" sz="1800" u="sng" dirty="0">
                <a:solidFill>
                  <a:srgbClr val="990000"/>
                </a:solidFill>
              </a:rPr>
              <a:t>Absorción:</a:t>
            </a:r>
            <a:r>
              <a:rPr lang="es-CO" sz="1800" b="0" dirty="0">
                <a:solidFill>
                  <a:srgbClr val="002060"/>
                </a:solidFill>
              </a:rPr>
              <a:t> se produce cuando la persona está </a:t>
            </a:r>
            <a:r>
              <a:rPr lang="es-CO" sz="1800" dirty="0">
                <a:solidFill>
                  <a:srgbClr val="990000"/>
                </a:solidFill>
              </a:rPr>
              <a:t>totalmente concentrada en su trabajo</a:t>
            </a:r>
            <a:r>
              <a:rPr lang="es-CO" sz="1800" b="0" dirty="0">
                <a:solidFill>
                  <a:srgbClr val="002060"/>
                </a:solidFill>
              </a:rPr>
              <a:t>, cuando el tiempo le pasa rápidamente y presenta dificultades a la hora de desconectar de lo que se está haciendo, debido a las </a:t>
            </a:r>
            <a:r>
              <a:rPr lang="es-CO" sz="1800" dirty="0">
                <a:solidFill>
                  <a:srgbClr val="990000"/>
                </a:solidFill>
              </a:rPr>
              <a:t>fuertes dosis de disfrute y concentración</a:t>
            </a:r>
            <a:r>
              <a:rPr lang="es-CO" sz="1800" b="0" dirty="0">
                <a:solidFill>
                  <a:srgbClr val="002060"/>
                </a:solidFill>
              </a:rPr>
              <a:t> experimentadas.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8681" y="481167"/>
            <a:ext cx="7285038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Algunas Definiciones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160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4487" y="1338263"/>
            <a:ext cx="7921625" cy="475297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450"/>
              </a:spcBef>
              <a:spcAft>
                <a:spcPts val="450"/>
              </a:spcAft>
              <a:buNone/>
            </a:pPr>
            <a:r>
              <a:rPr lang="es-CO" sz="2000" dirty="0">
                <a:solidFill>
                  <a:srgbClr val="990000"/>
                </a:solidFill>
              </a:rPr>
              <a:t>Está asociado positivamente con recursos laborales como:</a:t>
            </a:r>
            <a:endParaRPr lang="es-CO" sz="1400" dirty="0">
              <a:solidFill>
                <a:srgbClr val="990000"/>
              </a:solidFill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Apoyo social de los compañeros de trabajo y del superior inmediato.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La retroalimentación sobre el rendimiento.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El coaching.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El control laboral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La variedad de tareas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Las oportunidades para aprender y desarrollarse.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Y las facilidades de entrenamiento </a:t>
            </a:r>
          </a:p>
          <a:p>
            <a:pPr marL="0" indent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s-CO" sz="2000" dirty="0">
                <a:solidFill>
                  <a:srgbClr val="002060"/>
                </a:solidFill>
              </a:rPr>
              <a:t>(</a:t>
            </a:r>
            <a:r>
              <a:rPr lang="es-CO" sz="2000" dirty="0" err="1">
                <a:solidFill>
                  <a:srgbClr val="002060"/>
                </a:solidFill>
              </a:rPr>
              <a:t>Schaufeli</a:t>
            </a:r>
            <a:r>
              <a:rPr lang="es-CO" sz="2000" dirty="0">
                <a:solidFill>
                  <a:srgbClr val="002060"/>
                </a:solidFill>
              </a:rPr>
              <a:t> y </a:t>
            </a:r>
            <a:r>
              <a:rPr lang="es-CO" sz="2000" dirty="0" err="1">
                <a:solidFill>
                  <a:srgbClr val="002060"/>
                </a:solidFill>
              </a:rPr>
              <a:t>Salanova</a:t>
            </a:r>
            <a:r>
              <a:rPr lang="es-CO" sz="2000" dirty="0">
                <a:solidFill>
                  <a:srgbClr val="002060"/>
                </a:solidFill>
              </a:rPr>
              <a:t>, 2007)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8681" y="481167"/>
            <a:ext cx="7285038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Algunas Definiciones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4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1664495" y="1909763"/>
            <a:ext cx="5693569" cy="81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7194" indent="-407194" algn="just">
              <a:spcBef>
                <a:spcPct val="25000"/>
              </a:spcBef>
              <a:spcAft>
                <a:spcPct val="25000"/>
              </a:spcAft>
            </a:pPr>
            <a:endParaRPr lang="es-ES" sz="2100">
              <a:solidFill>
                <a:schemeClr val="tx2"/>
              </a:solidFill>
              <a:cs typeface="Arial" charset="0"/>
            </a:endParaRPr>
          </a:p>
          <a:p>
            <a:pPr marL="407194" indent="-407194" algn="just">
              <a:spcBef>
                <a:spcPct val="25000"/>
              </a:spcBef>
              <a:spcAft>
                <a:spcPct val="25000"/>
              </a:spcAft>
              <a:buFont typeface="Symbol" pitchFamily="18" charset="2"/>
              <a:buChar char=""/>
            </a:pPr>
            <a:endParaRPr lang="es-ES" sz="1650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11188" y="1376363"/>
            <a:ext cx="7921625" cy="371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7194" indent="-407194" algn="ctr">
              <a:spcBef>
                <a:spcPct val="25000"/>
              </a:spcBef>
              <a:spcAft>
                <a:spcPct val="25000"/>
              </a:spcAft>
            </a:pPr>
            <a:endParaRPr lang="es-ES" sz="800" dirty="0">
              <a:solidFill>
                <a:schemeClr val="folHlink"/>
              </a:solidFill>
              <a:cs typeface="Arial" charset="0"/>
            </a:endParaRPr>
          </a:p>
          <a:p>
            <a:pPr marL="407194" indent="-407194" algn="ctr">
              <a:spcBef>
                <a:spcPts val="900"/>
              </a:spcBef>
              <a:spcAft>
                <a:spcPts val="900"/>
              </a:spcAft>
              <a:buClr>
                <a:srgbClr val="5600F2"/>
              </a:buClr>
              <a:buSzPct val="120000"/>
            </a:pPr>
            <a:r>
              <a:rPr lang="es-ES" sz="32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Arraigo a algo que se considera importante</a:t>
            </a:r>
          </a:p>
          <a:p>
            <a:pPr marL="407194" indent="-407194" algn="ctr">
              <a:spcBef>
                <a:spcPct val="25000"/>
              </a:spcBef>
              <a:spcAft>
                <a:spcPct val="25000"/>
              </a:spcAft>
            </a:pPr>
            <a:endParaRPr lang="es-ES" sz="800" dirty="0">
              <a:solidFill>
                <a:schemeClr val="folHlink"/>
              </a:solidFill>
              <a:cs typeface="Arial" charset="0"/>
            </a:endParaRPr>
          </a:p>
          <a:p>
            <a:pPr marL="407194" indent="-407194" algn="ctr">
              <a:spcBef>
                <a:spcPts val="900"/>
              </a:spcBef>
              <a:spcAft>
                <a:spcPts val="900"/>
              </a:spcAft>
              <a:buClr>
                <a:srgbClr val="5600F2"/>
              </a:buClr>
              <a:buSzPct val="120000"/>
            </a:pPr>
            <a:r>
              <a:rPr lang="es-ES" sz="32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El motor que lo impulso a hacer algo, </a:t>
            </a:r>
            <a:r>
              <a:rPr lang="es-ES" sz="3200" b="1" dirty="0">
                <a:solidFill>
                  <a:srgbClr val="990000"/>
                </a:solidFill>
                <a:latin typeface="Comic Sans MS" pitchFamily="66" charset="0"/>
                <a:cs typeface="Times New Roman" pitchFamily="18" charset="0"/>
              </a:rPr>
              <a:t>comprometerse</a:t>
            </a:r>
            <a:r>
              <a:rPr lang="es-ES" sz="32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 poco a poco y superarse </a:t>
            </a:r>
          </a:p>
          <a:p>
            <a:pPr marL="407194" indent="-407194" algn="r">
              <a:spcBef>
                <a:spcPts val="900"/>
              </a:spcBef>
              <a:spcAft>
                <a:spcPts val="900"/>
              </a:spcAft>
              <a:buClr>
                <a:srgbClr val="5600F2"/>
              </a:buClr>
              <a:buSzPct val="120000"/>
            </a:pPr>
            <a:r>
              <a:rPr lang="es-ES" sz="1600" dirty="0">
                <a:solidFill>
                  <a:srgbClr val="1C6394"/>
                </a:solidFill>
              </a:rPr>
              <a:t>Proyecto </a:t>
            </a:r>
            <a:r>
              <a:rPr lang="es-ES" sz="1600" dirty="0" err="1">
                <a:solidFill>
                  <a:srgbClr val="1C6394"/>
                </a:solidFill>
              </a:rPr>
              <a:t>DFID</a:t>
            </a:r>
            <a:r>
              <a:rPr lang="es-ES" sz="1600" dirty="0">
                <a:solidFill>
                  <a:srgbClr val="1C6394"/>
                </a:solidFill>
              </a:rPr>
              <a:t> Colombia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8680" y="481167"/>
            <a:ext cx="8036719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Sentido de Pertenencia es:</a:t>
            </a:r>
            <a:endParaRPr lang="es-ES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33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300" y="1274763"/>
            <a:ext cx="8877299" cy="475297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000" dirty="0" err="1" smtClean="0">
                <a:solidFill>
                  <a:srgbClr val="990000"/>
                </a:solidFill>
              </a:rPr>
              <a:t>Euroempleo</a:t>
            </a:r>
            <a:r>
              <a:rPr lang="es-CO" sz="2000" b="0" dirty="0"/>
              <a:t>: valoración basada en tres aspectos relacionados con el </a:t>
            </a:r>
            <a:r>
              <a:rPr lang="es-CO" sz="2000" dirty="0">
                <a:solidFill>
                  <a:srgbClr val="990000"/>
                </a:solidFill>
              </a:rPr>
              <a:t>compromiso </a:t>
            </a:r>
            <a:r>
              <a:rPr lang="es-CO" sz="2000" b="0" dirty="0"/>
              <a:t>del trabajador hacia la empresa, la </a:t>
            </a:r>
            <a:r>
              <a:rPr lang="es-CO" sz="2000" dirty="0">
                <a:solidFill>
                  <a:srgbClr val="990000"/>
                </a:solidFill>
              </a:rPr>
              <a:t>motivación y la situación del entorno </a:t>
            </a:r>
            <a:r>
              <a:rPr lang="es-CO" sz="2000" b="0" dirty="0"/>
              <a:t>donde desarrollan su trabajo </a:t>
            </a:r>
            <a:r>
              <a:rPr lang="es-CO" sz="2000" dirty="0">
                <a:solidFill>
                  <a:srgbClr val="990000"/>
                </a:solidFill>
              </a:rPr>
              <a:t>y la formación e información</a:t>
            </a:r>
            <a:r>
              <a:rPr lang="es-CO" sz="2000" b="0" dirty="0"/>
              <a:t> que le aporta la empresa a los trabajadores.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990000"/>
                </a:solidFill>
              </a:rPr>
              <a:t>Escala de Grado de Compromiso de los Empleados Universitarios: </a:t>
            </a:r>
            <a:r>
              <a:rPr lang="es-CO" sz="2000" b="0" dirty="0"/>
              <a:t>Basado en cuatro factores que explican el compromiso: la </a:t>
            </a:r>
            <a:r>
              <a:rPr lang="es-CO" sz="2000" dirty="0">
                <a:solidFill>
                  <a:srgbClr val="990000"/>
                </a:solidFill>
              </a:rPr>
              <a:t>lealtad</a:t>
            </a:r>
            <a:r>
              <a:rPr lang="es-CO" sz="2000" b="0" dirty="0"/>
              <a:t>, la </a:t>
            </a:r>
            <a:r>
              <a:rPr lang="es-CO" sz="2000" dirty="0">
                <a:solidFill>
                  <a:srgbClr val="990000"/>
                </a:solidFill>
              </a:rPr>
              <a:t>responsabilidad</a:t>
            </a:r>
            <a:r>
              <a:rPr lang="es-CO" sz="2000" b="0" dirty="0"/>
              <a:t>, la </a:t>
            </a:r>
            <a:r>
              <a:rPr lang="es-CO" sz="2000" dirty="0">
                <a:solidFill>
                  <a:srgbClr val="990000"/>
                </a:solidFill>
              </a:rPr>
              <a:t>disposición </a:t>
            </a:r>
            <a:r>
              <a:rPr lang="es-CO" sz="2000" b="0" dirty="0"/>
              <a:t>hacia el trabajo y la </a:t>
            </a:r>
            <a:r>
              <a:rPr lang="es-CO" sz="2000" dirty="0">
                <a:solidFill>
                  <a:srgbClr val="990000"/>
                </a:solidFill>
              </a:rPr>
              <a:t>convicción </a:t>
            </a:r>
            <a:r>
              <a:rPr lang="es-CO" sz="2000" b="0" dirty="0"/>
              <a:t>o fe en la unidad (Gordon 1980).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srgbClr val="990000"/>
                </a:solidFill>
              </a:rPr>
              <a:t>Instrumentos para medir el Compromiso Organizacional</a:t>
            </a:r>
            <a:r>
              <a:rPr lang="es-CO" sz="2000" b="0" dirty="0"/>
              <a:t> –normativo, afectivo y de continuidad- (Meyer 1997. </a:t>
            </a:r>
            <a:r>
              <a:rPr lang="es-CO" sz="2000" b="0" i="1" dirty="0" err="1"/>
              <a:t>Commiment</a:t>
            </a:r>
            <a:r>
              <a:rPr lang="es-CO" sz="2000" b="0" i="1" dirty="0"/>
              <a:t> in </a:t>
            </a:r>
            <a:r>
              <a:rPr lang="es-CO" sz="2000" b="0" i="1" dirty="0" err="1"/>
              <a:t>the</a:t>
            </a:r>
            <a:r>
              <a:rPr lang="es-CO" sz="2000" b="0" i="1" dirty="0"/>
              <a:t> </a:t>
            </a:r>
            <a:r>
              <a:rPr lang="es-CO" sz="2000" b="0" i="1" dirty="0" err="1"/>
              <a:t>workplace</a:t>
            </a:r>
            <a:r>
              <a:rPr lang="es-CO" sz="2000" b="0" i="1" dirty="0"/>
              <a:t>) </a:t>
            </a:r>
            <a:r>
              <a:rPr lang="es-CO" sz="2000" b="0" dirty="0"/>
              <a:t>y la Satisfacción Laboral –con la supervisión, con el </a:t>
            </a:r>
            <a:r>
              <a:rPr lang="es-CO" sz="2000" dirty="0">
                <a:solidFill>
                  <a:srgbClr val="990000"/>
                </a:solidFill>
              </a:rPr>
              <a:t>ambiente físico de trabajo </a:t>
            </a:r>
            <a:r>
              <a:rPr lang="es-CO" sz="2000" b="0" dirty="0"/>
              <a:t>y con las </a:t>
            </a:r>
            <a:r>
              <a:rPr lang="es-CO" sz="2000" dirty="0">
                <a:solidFill>
                  <a:srgbClr val="990000"/>
                </a:solidFill>
              </a:rPr>
              <a:t>prestaciones recibidas </a:t>
            </a:r>
            <a:r>
              <a:rPr lang="es-CO" sz="2000" b="0" dirty="0"/>
              <a:t>(</a:t>
            </a:r>
            <a:r>
              <a:rPr lang="es-CO" sz="2000" b="0" dirty="0" err="1"/>
              <a:t>Melia</a:t>
            </a:r>
            <a:r>
              <a:rPr lang="es-CO" sz="2000" b="0" dirty="0"/>
              <a:t> y </a:t>
            </a:r>
            <a:r>
              <a:rPr lang="es-CO" sz="2000" b="0" dirty="0" err="1"/>
              <a:t>Peiro</a:t>
            </a:r>
            <a:r>
              <a:rPr lang="es-CO" sz="2000" b="0" dirty="0"/>
              <a:t>, 1989)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8680" y="481167"/>
            <a:ext cx="7973219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Algunas Herramientas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1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2587" y="1227518"/>
            <a:ext cx="8596313" cy="335718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50"/>
              </a:spcAft>
              <a:buNone/>
            </a:pPr>
            <a:r>
              <a:rPr lang="es-CO" sz="1600" b="1" dirty="0">
                <a:solidFill>
                  <a:srgbClr val="990000"/>
                </a:solidFill>
              </a:rPr>
              <a:t>Cuestionario de Gallup </a:t>
            </a:r>
            <a:r>
              <a:rPr lang="es-CO" sz="1600" dirty="0" smtClean="0">
                <a:solidFill>
                  <a:srgbClr val="990000"/>
                </a:solidFill>
              </a:rPr>
              <a:t>(</a:t>
            </a:r>
            <a:r>
              <a:rPr lang="es-CO" sz="1600" dirty="0" err="1">
                <a:solidFill>
                  <a:srgbClr val="990000"/>
                </a:solidFill>
              </a:rPr>
              <a:t>The</a:t>
            </a:r>
            <a:r>
              <a:rPr lang="es-CO" sz="1600" dirty="0">
                <a:solidFill>
                  <a:srgbClr val="990000"/>
                </a:solidFill>
              </a:rPr>
              <a:t> Gallup </a:t>
            </a:r>
            <a:r>
              <a:rPr lang="es-CO" sz="1600" dirty="0" err="1">
                <a:solidFill>
                  <a:srgbClr val="990000"/>
                </a:solidFill>
              </a:rPr>
              <a:t>Organization</a:t>
            </a:r>
            <a:r>
              <a:rPr lang="es-CO" sz="1600" dirty="0">
                <a:solidFill>
                  <a:srgbClr val="990000"/>
                </a:solidFill>
              </a:rPr>
              <a:t>, Princeton, NJ)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¿Sabe lo que se espera de Ud. en el trabajo?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¿Tiene los materiales y equipo necesario para hacer el trabajo de manera correcta?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En el trabajo, ¿tiene la oportunidad de hacer lo mejor posible cada día?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En los últimos siete días ¿ha recibido algún reconocimiento por hacer el trabajo indicado?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Su supervisor, o alguien en el trabajo ¿parece ocuparse de Ud. como persona?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¿Hay alguien en el trabajo que aliente su desarrollo?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En el trabajo, ¿sus opiniones cuentan?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La misión o propósito de su empresa, ¿hace que Ud. sienta su trabajo importante?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¿Sus compañeros de trabajo están comprometidos en hacer un trabajo de calidad?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¿Tiene un mejor amigo en el trabajo?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En los últimos seis meses, ¿alguien en el trabajo ha hablado con Ud. acerca de su progreso?</a:t>
            </a:r>
          </a:p>
          <a:p>
            <a:pPr marL="342900" indent="-342900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s-CO" sz="1200" dirty="0">
                <a:solidFill>
                  <a:srgbClr val="002060"/>
                </a:solidFill>
              </a:rPr>
              <a:t>En el último año, ha tenido oportunidades de aprender y crecer en el trabajo?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4677636"/>
            <a:ext cx="7921625" cy="96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8680" y="481167"/>
            <a:ext cx="7973219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Algunas Herramientas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9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5 Rectángulo"/>
          <p:cNvSpPr>
            <a:spLocks noChangeArrowheads="1"/>
          </p:cNvSpPr>
          <p:nvPr/>
        </p:nvSpPr>
        <p:spPr bwMode="auto">
          <a:xfrm>
            <a:off x="1105471" y="1405392"/>
            <a:ext cx="706788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4" eaLnBrk="0" hangingPunct="0">
              <a:spcBef>
                <a:spcPts val="1200"/>
              </a:spcBef>
              <a:spcAft>
                <a:spcPts val="1200"/>
              </a:spcAft>
            </a:pPr>
            <a:r>
              <a:rPr lang="es-ES" sz="3600" b="1" dirty="0" smtClean="0">
                <a:solidFill>
                  <a:srgbClr val="990000"/>
                </a:solidFill>
              </a:rPr>
              <a:t>Su OBJETIVO es:</a:t>
            </a:r>
          </a:p>
          <a:p>
            <a:pPr marL="571500" lvl="4" indent="-5715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3600" dirty="0" smtClean="0">
                <a:solidFill>
                  <a:srgbClr val="1C6394"/>
                </a:solidFill>
              </a:rPr>
              <a:t>Ampliar </a:t>
            </a:r>
            <a:r>
              <a:rPr lang="es-ES" sz="3600" dirty="0">
                <a:solidFill>
                  <a:srgbClr val="1C6394"/>
                </a:solidFill>
              </a:rPr>
              <a:t>cooperación</a:t>
            </a:r>
          </a:p>
          <a:p>
            <a:pPr marL="571500" lvl="4" indent="-5715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3600" dirty="0">
                <a:solidFill>
                  <a:srgbClr val="1C6394"/>
                </a:solidFill>
              </a:rPr>
              <a:t>Ampliar confianza</a:t>
            </a:r>
          </a:p>
          <a:p>
            <a:pPr marL="571500" lvl="4" indent="-5715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3600" dirty="0">
                <a:solidFill>
                  <a:srgbClr val="1C6394"/>
                </a:solidFill>
              </a:rPr>
              <a:t>Ampliar integridad</a:t>
            </a:r>
          </a:p>
          <a:p>
            <a:pPr marL="571500" lvl="4" indent="-571500" eaLnBrk="0" hangingPunct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3600" dirty="0">
                <a:solidFill>
                  <a:srgbClr val="1C6394"/>
                </a:solidFill>
              </a:rPr>
              <a:t>Ampliar resultados</a:t>
            </a:r>
            <a:endParaRPr lang="es-ES_tradnl" sz="3600" dirty="0">
              <a:solidFill>
                <a:srgbClr val="1C6394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977901" y="254000"/>
            <a:ext cx="5130800" cy="91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5400" b="1" kern="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Compromiso</a:t>
            </a:r>
            <a:endParaRPr lang="es-ES" sz="5400" b="1" kern="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9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732971" y="1540217"/>
            <a:ext cx="7793152" cy="385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7194" lvl="4" indent="-407194" algn="just" eaLnBrk="0" hangingPunct="0">
              <a:spcBef>
                <a:spcPts val="1350"/>
              </a:spcBef>
              <a:spcAft>
                <a:spcPts val="900"/>
              </a:spcAft>
            </a:pPr>
            <a:r>
              <a:rPr lang="es-ES" sz="4000" b="1" dirty="0" smtClean="0">
                <a:solidFill>
                  <a:srgbClr val="990000"/>
                </a:solidFill>
              </a:rPr>
              <a:t>Componentes</a:t>
            </a:r>
            <a:r>
              <a:rPr lang="es-ES" sz="4000" b="1" dirty="0">
                <a:solidFill>
                  <a:srgbClr val="990000"/>
                </a:solidFill>
              </a:rPr>
              <a:t>:</a:t>
            </a:r>
          </a:p>
          <a:p>
            <a:pPr marL="407194" lvl="4" indent="-407194" algn="just" eaLnBrk="0" hangingPunct="0">
              <a:spcBef>
                <a:spcPts val="1350"/>
              </a:spcBef>
              <a:spcAft>
                <a:spcPts val="900"/>
              </a:spcAft>
              <a:buBlip>
                <a:blip r:embed="rId2"/>
              </a:buBlip>
            </a:pPr>
            <a:r>
              <a:rPr lang="es-ES" sz="3200" dirty="0" smtClean="0">
                <a:solidFill>
                  <a:srgbClr val="1C6394"/>
                </a:solidFill>
              </a:rPr>
              <a:t>Disciplina (L.O.P.)</a:t>
            </a:r>
            <a:endParaRPr lang="es-ES" sz="3200" dirty="0">
              <a:solidFill>
                <a:srgbClr val="1C6394"/>
              </a:solidFill>
            </a:endParaRPr>
          </a:p>
          <a:p>
            <a:pPr marL="407194" lvl="4" indent="-407194" algn="just" eaLnBrk="0" hangingPunct="0">
              <a:spcBef>
                <a:spcPts val="1350"/>
              </a:spcBef>
              <a:spcAft>
                <a:spcPts val="900"/>
              </a:spcAft>
              <a:buBlip>
                <a:blip r:embed="rId2"/>
              </a:buBlip>
            </a:pPr>
            <a:r>
              <a:rPr lang="es-ES" sz="3200" dirty="0">
                <a:solidFill>
                  <a:srgbClr val="1C6394"/>
                </a:solidFill>
              </a:rPr>
              <a:t>El equilibrio: emocional y racional</a:t>
            </a:r>
          </a:p>
          <a:p>
            <a:pPr marL="407194" lvl="4" indent="-407194" algn="just" eaLnBrk="0" hangingPunct="0">
              <a:spcBef>
                <a:spcPts val="1350"/>
              </a:spcBef>
              <a:spcAft>
                <a:spcPts val="900"/>
              </a:spcAft>
              <a:buBlip>
                <a:blip r:embed="rId2"/>
              </a:buBlip>
            </a:pPr>
            <a:r>
              <a:rPr lang="es-ES" sz="3200" dirty="0">
                <a:solidFill>
                  <a:srgbClr val="1C6394"/>
                </a:solidFill>
              </a:rPr>
              <a:t>Amor</a:t>
            </a:r>
          </a:p>
          <a:p>
            <a:pPr marL="407194" lvl="4" indent="-407194" algn="just" eaLnBrk="0" hangingPunct="0">
              <a:spcBef>
                <a:spcPts val="1350"/>
              </a:spcBef>
              <a:spcAft>
                <a:spcPts val="900"/>
              </a:spcAft>
              <a:buBlip>
                <a:blip r:embed="rId2"/>
              </a:buBlip>
            </a:pPr>
            <a:r>
              <a:rPr lang="es-ES" sz="3200" dirty="0">
                <a:solidFill>
                  <a:srgbClr val="1C6394"/>
                </a:solidFill>
              </a:rPr>
              <a:t>La entrega: confiar</a:t>
            </a:r>
            <a:endParaRPr lang="es-ES_tradnl" sz="3200" dirty="0">
              <a:solidFill>
                <a:srgbClr val="1C6394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977901" y="254000"/>
            <a:ext cx="5130800" cy="91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5400" b="1" kern="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Compromiso</a:t>
            </a:r>
            <a:endParaRPr lang="es-ES" sz="5400" b="1" kern="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5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5 Rectángulo"/>
          <p:cNvSpPr>
            <a:spLocks noChangeArrowheads="1"/>
          </p:cNvSpPr>
          <p:nvPr/>
        </p:nvSpPr>
        <p:spPr bwMode="auto">
          <a:xfrm>
            <a:off x="633186" y="1380795"/>
            <a:ext cx="7571014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4" algn="ctr">
              <a:lnSpc>
                <a:spcPct val="150000"/>
              </a:lnSpc>
              <a:spcBef>
                <a:spcPts val="1350"/>
              </a:spcBef>
              <a:spcAft>
                <a:spcPts val="1350"/>
              </a:spcAft>
            </a:pPr>
            <a:r>
              <a:rPr lang="es-GT" sz="5400" dirty="0">
                <a:solidFill>
                  <a:srgbClr val="1C6394"/>
                </a:solidFill>
              </a:rPr>
              <a:t>El principal producto del compromiso es la </a:t>
            </a:r>
            <a:r>
              <a:rPr lang="es-GT" sz="5400" dirty="0">
                <a:solidFill>
                  <a:srgbClr val="990000"/>
                </a:solidFill>
              </a:rPr>
              <a:t>EXCELENCIA</a:t>
            </a:r>
            <a:endParaRPr lang="es-MX" sz="3200" dirty="0">
              <a:solidFill>
                <a:srgbClr val="990000"/>
              </a:solidFill>
            </a:endParaRPr>
          </a:p>
        </p:txBody>
      </p:sp>
      <p:sp>
        <p:nvSpPr>
          <p:cNvPr id="4" name="3 Anillo"/>
          <p:cNvSpPr/>
          <p:nvPr/>
        </p:nvSpPr>
        <p:spPr bwMode="auto">
          <a:xfrm>
            <a:off x="7215415" y="4841138"/>
            <a:ext cx="734786" cy="742950"/>
          </a:xfrm>
          <a:prstGeom prst="donut">
            <a:avLst/>
          </a:prstGeom>
          <a:solidFill>
            <a:schemeClr val="accent1"/>
          </a:solidFill>
          <a:ln w="9525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350">
              <a:latin typeface="Arial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977901" y="254000"/>
            <a:ext cx="5130800" cy="91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5400" b="1" kern="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Compromiso</a:t>
            </a:r>
            <a:endParaRPr lang="es-ES" sz="5400" b="1" kern="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7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6" y="1552575"/>
            <a:ext cx="3057777" cy="389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otón de acción: Película">
            <a:hlinkClick r:id="rId3" highlightClick="1"/>
          </p:cNvPr>
          <p:cNvSpPr/>
          <p:nvPr/>
        </p:nvSpPr>
        <p:spPr>
          <a:xfrm>
            <a:off x="4559300" y="2234885"/>
            <a:ext cx="2400300" cy="2318064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350" dirty="0"/>
              <a:t>El circo de la </a:t>
            </a:r>
          </a:p>
          <a:p>
            <a:pPr algn="ctr"/>
            <a:r>
              <a:rPr lang="es-CO" sz="1350" dirty="0"/>
              <a:t>Mariposa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435100" y="2234886"/>
            <a:ext cx="288607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ctr">
              <a:spcBef>
                <a:spcPts val="450"/>
              </a:spcBef>
              <a:spcAft>
                <a:spcPts val="450"/>
              </a:spcAft>
            </a:pPr>
            <a:r>
              <a:rPr lang="es-GT" sz="3000" b="1" dirty="0">
                <a:solidFill>
                  <a:srgbClr val="1C6394"/>
                </a:solidFill>
                <a:latin typeface="Monotype Corsiva" panose="03010101010201010101" pitchFamily="66" charset="0"/>
              </a:rPr>
              <a:t>No se trata de lo que merezco sino de lo que puedo hacer para producir nuevos resultados</a:t>
            </a:r>
            <a:endParaRPr lang="es-MX" sz="1350" b="1" dirty="0">
              <a:solidFill>
                <a:srgbClr val="99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977901" y="254000"/>
            <a:ext cx="5130800" cy="91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5400" b="1" kern="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Excelencia</a:t>
            </a:r>
            <a:endParaRPr lang="es-ES" sz="5400" b="1" kern="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17500" y="1147763"/>
            <a:ext cx="8672513" cy="448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just" defTabSz="7620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defRPr/>
            </a:pPr>
            <a:r>
              <a:rPr lang="es-ES_tradnl" sz="2400" i="1" dirty="0">
                <a:solidFill>
                  <a:srgbClr val="1C6394"/>
                </a:solidFill>
                <a:latin typeface="Arial Black" pitchFamily="34" charset="0"/>
              </a:rPr>
              <a:t>“… por tanto os digo: Conoce a tu grupo y conócete a ti mismo; en cien proyectos nunca saldrán derrotados. Si eres ignorante de tu equipo, pero te conoces a ti mismo, tus oportunidades de ganar o perder son las mismas. Si eres ignorante de tu equipo y de ti mismo, puedes estar seguro de ser derrotado en cada proyecto”</a:t>
            </a:r>
          </a:p>
          <a:p>
            <a:pPr algn="r" defTabSz="7620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defRPr/>
            </a:pPr>
            <a:r>
              <a:rPr lang="es-ES_tradnl" sz="2400" dirty="0" err="1">
                <a:solidFill>
                  <a:srgbClr val="1C6394"/>
                </a:solidFill>
                <a:latin typeface="Arial Black" pitchFamily="34" charset="0"/>
              </a:rPr>
              <a:t>Sun</a:t>
            </a:r>
            <a:r>
              <a:rPr lang="es-ES_tradnl" sz="2400" dirty="0">
                <a:solidFill>
                  <a:srgbClr val="1C6394"/>
                </a:solidFill>
                <a:latin typeface="Arial Black" pitchFamily="34" charset="0"/>
              </a:rPr>
              <a:t> </a:t>
            </a:r>
            <a:r>
              <a:rPr lang="es-ES_tradnl" sz="2400" dirty="0" err="1">
                <a:solidFill>
                  <a:srgbClr val="1C6394"/>
                </a:solidFill>
                <a:latin typeface="Arial Black" pitchFamily="34" charset="0"/>
              </a:rPr>
              <a:t>Tzu</a:t>
            </a:r>
            <a:r>
              <a:rPr lang="es-ES_tradnl" sz="2400" dirty="0">
                <a:solidFill>
                  <a:srgbClr val="1C6394"/>
                </a:solidFill>
                <a:latin typeface="Arial Black" pitchFamily="34" charset="0"/>
              </a:rPr>
              <a:t> – Estratega chino</a:t>
            </a:r>
            <a:endParaRPr lang="es-ES_tradnl" sz="2400" dirty="0">
              <a:solidFill>
                <a:srgbClr val="1C6394"/>
              </a:solidFill>
              <a:latin typeface="+mj-lt"/>
            </a:endParaRPr>
          </a:p>
        </p:txBody>
      </p:sp>
      <p:sp>
        <p:nvSpPr>
          <p:cNvPr id="7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4267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681" y="481167"/>
            <a:ext cx="7285038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Ejercicio </a:t>
            </a:r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Preliminar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400" y="1359661"/>
            <a:ext cx="7721600" cy="964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5400" dirty="0">
                <a:solidFill>
                  <a:srgbClr val="990000"/>
                </a:solidFill>
              </a:rPr>
              <a:t>Por favor 4 voluntarios</a:t>
            </a:r>
          </a:p>
          <a:p>
            <a:pPr marL="0" indent="0">
              <a:buNone/>
            </a:pPr>
            <a:endParaRPr lang="es-CO" sz="5400" dirty="0">
              <a:solidFill>
                <a:srgbClr val="99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2" b="21481"/>
          <a:stretch/>
        </p:blipFill>
        <p:spPr bwMode="auto">
          <a:xfrm>
            <a:off x="1858962" y="2460626"/>
            <a:ext cx="5981700" cy="254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5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132099" name="Rectangle 77"/>
          <p:cNvSpPr>
            <a:spLocks noChangeArrowheads="1"/>
          </p:cNvSpPr>
          <p:nvPr/>
        </p:nvSpPr>
        <p:spPr bwMode="auto">
          <a:xfrm>
            <a:off x="317500" y="1243013"/>
            <a:ext cx="8672513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07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Todo buen líder debe saber reconocer la personalidad de cada miembro de su equipo.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Conocer nuestra personalidad y la de nuestros seguidores = aumento de posibilidades de éxito.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Conocer las personalidades nos permite: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Anticipar las dificultades y prepararnos para ello.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Reunir y ordenar ideas para manejarnos en distintas situaciones futuras.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Conocer y analizar las necesidades del personal</a:t>
            </a:r>
          </a:p>
          <a:p>
            <a:pPr lvl="1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Lograr empatía</a:t>
            </a:r>
          </a:p>
        </p:txBody>
      </p:sp>
    </p:spTree>
    <p:extLst>
      <p:ext uri="{BB962C8B-B14F-4D97-AF65-F5344CB8AC3E}">
        <p14:creationId xmlns:p14="http://schemas.microsoft.com/office/powerpoint/2010/main" val="1103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17500" y="1243013"/>
            <a:ext cx="8672513" cy="448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63538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dirty="0">
                <a:solidFill>
                  <a:srgbClr val="1C6394"/>
                </a:solidFill>
                <a:latin typeface="Arial Black" pitchFamily="34" charset="0"/>
              </a:rPr>
              <a:t>A partir de los ejes de 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personalidad podemos conocer los modelos de Comportamiento de Interacción Dinámica (CID).</a:t>
            </a:r>
          </a:p>
          <a:p>
            <a:pPr marL="363538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dirty="0">
                <a:solidFill>
                  <a:srgbClr val="1C6394"/>
                </a:solidFill>
                <a:latin typeface="+mj-lt"/>
              </a:rPr>
              <a:t>4 características y actitudes (opuestas entre sí) fundamentales que definen el comportamiento:</a:t>
            </a:r>
          </a:p>
          <a:p>
            <a:pPr marL="820738" lvl="1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u="sng" dirty="0">
                <a:solidFill>
                  <a:srgbClr val="990000"/>
                </a:solidFill>
                <a:latin typeface="+mj-lt"/>
              </a:rPr>
              <a:t>Sumiso: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 Acepta lo que le dice. No realiza oposición. Es dócil, obediente, humilde.</a:t>
            </a:r>
          </a:p>
          <a:p>
            <a:pPr marL="820738" lvl="1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u="sng" dirty="0">
                <a:solidFill>
                  <a:srgbClr val="990000"/>
                </a:solidFill>
                <a:latin typeface="+mj-lt"/>
              </a:rPr>
              <a:t>Dominante: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 Seguro de si mismo. Toma el mando. Alta autoestima. Tirano e intolerante.</a:t>
            </a:r>
          </a:p>
          <a:p>
            <a:pPr marL="820738" lvl="1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u="sng" dirty="0">
                <a:solidFill>
                  <a:srgbClr val="990000"/>
                </a:solidFill>
                <a:latin typeface="+mj-lt"/>
              </a:rPr>
              <a:t>Hostil: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 Solo YO cuento. Autoritario y dictatorial. Los demás no valen nada. Está en contra de todos.</a:t>
            </a:r>
          </a:p>
          <a:p>
            <a:pPr marL="820738" lvl="1" indent="-363538" defTabSz="762000" fontAlgn="auto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1900" u="sng" dirty="0">
                <a:solidFill>
                  <a:srgbClr val="990000"/>
                </a:solidFill>
                <a:latin typeface="+mj-lt"/>
              </a:rPr>
              <a:t>Afectivo:</a:t>
            </a:r>
            <a:r>
              <a:rPr lang="es-ES_tradnl" sz="1900" dirty="0">
                <a:solidFill>
                  <a:srgbClr val="1C6394"/>
                </a:solidFill>
                <a:latin typeface="+mj-lt"/>
              </a:rPr>
              <a:t> Lo importante es la buena relación. Pregona la “buena onda”. Es cordial, sensible, emotivo, afable.</a:t>
            </a:r>
          </a:p>
        </p:txBody>
      </p:sp>
    </p:spTree>
    <p:extLst>
      <p:ext uri="{BB962C8B-B14F-4D97-AF65-F5344CB8AC3E}">
        <p14:creationId xmlns:p14="http://schemas.microsoft.com/office/powerpoint/2010/main" val="21653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 bwMode="auto">
          <a:xfrm>
            <a:off x="2974975" y="2433638"/>
            <a:ext cx="3992563" cy="22034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152400" dir="2760000" sx="104000" sy="104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s-CO">
              <a:latin typeface="Arial" charset="0"/>
            </a:endParaRPr>
          </a:p>
        </p:txBody>
      </p:sp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357438" y="1196975"/>
            <a:ext cx="5494337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990000"/>
                </a:solidFill>
                <a:latin typeface="+mj-lt"/>
              </a:rPr>
              <a:t>CARACTERÍSTICAS SOCIALES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1292225" y="3035301"/>
            <a:ext cx="4332287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990000"/>
                </a:solidFill>
                <a:latin typeface="+mj-lt"/>
              </a:rPr>
              <a:t>CARACTERÍSTICAS COMPORTAMENTALES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76675" y="1738313"/>
            <a:ext cx="2071688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Dominante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179888" y="4906963"/>
            <a:ext cx="146526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Sumiso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377950" y="3316288"/>
            <a:ext cx="1219200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Hostil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80263" y="3316288"/>
            <a:ext cx="1963737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Afectuoso</a:t>
            </a:r>
          </a:p>
        </p:txBody>
      </p:sp>
      <p:cxnSp>
        <p:nvCxnSpPr>
          <p:cNvPr id="134154" name="16 Conector recto de flecha"/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2597150" y="3554413"/>
            <a:ext cx="4606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5" name="18 Conector recto de flecha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3566318" y="3561557"/>
            <a:ext cx="269081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6" name="21 Elipse"/>
          <p:cNvSpPr>
            <a:spLocks noChangeArrowheads="1"/>
          </p:cNvSpPr>
          <p:nvPr/>
        </p:nvSpPr>
        <p:spPr bwMode="auto">
          <a:xfrm>
            <a:off x="3451225" y="2589213"/>
            <a:ext cx="876300" cy="8747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3516313" y="2808288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1</a:t>
            </a:r>
          </a:p>
        </p:txBody>
      </p:sp>
      <p:sp>
        <p:nvSpPr>
          <p:cNvPr id="134158" name="23 Elipse"/>
          <p:cNvSpPr>
            <a:spLocks noChangeArrowheads="1"/>
          </p:cNvSpPr>
          <p:nvPr/>
        </p:nvSpPr>
        <p:spPr bwMode="auto">
          <a:xfrm>
            <a:off x="5511800" y="2589213"/>
            <a:ext cx="876300" cy="8747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5" name="24 CuadroTexto"/>
          <p:cNvSpPr txBox="1"/>
          <p:nvPr/>
        </p:nvSpPr>
        <p:spPr>
          <a:xfrm>
            <a:off x="5576888" y="2808288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4</a:t>
            </a:r>
          </a:p>
        </p:txBody>
      </p:sp>
      <p:sp>
        <p:nvSpPr>
          <p:cNvPr id="134160" name="25 Elipse"/>
          <p:cNvSpPr>
            <a:spLocks noChangeArrowheads="1"/>
          </p:cNvSpPr>
          <p:nvPr/>
        </p:nvSpPr>
        <p:spPr bwMode="auto">
          <a:xfrm>
            <a:off x="3451225" y="3657600"/>
            <a:ext cx="876300" cy="876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3516313" y="3876675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2</a:t>
            </a:r>
          </a:p>
        </p:txBody>
      </p:sp>
      <p:sp>
        <p:nvSpPr>
          <p:cNvPr id="134162" name="27 Elipse"/>
          <p:cNvSpPr>
            <a:spLocks noChangeArrowheads="1"/>
          </p:cNvSpPr>
          <p:nvPr/>
        </p:nvSpPr>
        <p:spPr bwMode="auto">
          <a:xfrm>
            <a:off x="5524500" y="3657600"/>
            <a:ext cx="876300" cy="876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9" name="28 CuadroTexto"/>
          <p:cNvSpPr txBox="1"/>
          <p:nvPr/>
        </p:nvSpPr>
        <p:spPr>
          <a:xfrm>
            <a:off x="5589588" y="3876675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3</a:t>
            </a:r>
          </a:p>
        </p:txBody>
      </p:sp>
    </p:spTree>
    <p:extLst>
      <p:ext uri="{BB962C8B-B14F-4D97-AF65-F5344CB8AC3E}">
        <p14:creationId xmlns:p14="http://schemas.microsoft.com/office/powerpoint/2010/main" val="30707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317500" y="1243013"/>
            <a:ext cx="8672513" cy="4487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63538" indent="-363538" defTabSz="76200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2200" dirty="0">
                <a:solidFill>
                  <a:srgbClr val="1C6394"/>
                </a:solidFill>
                <a:latin typeface="Arial Black" pitchFamily="34" charset="0"/>
              </a:rPr>
              <a:t>Es muy improbable que una persona coincida el 100% de su personalidad en 1 solo cuadrante.</a:t>
            </a:r>
          </a:p>
          <a:p>
            <a:pPr marL="363538" indent="-363538" defTabSz="76200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2200" dirty="0">
                <a:solidFill>
                  <a:srgbClr val="1C6394"/>
                </a:solidFill>
                <a:latin typeface="Arial Black" pitchFamily="34" charset="0"/>
              </a:rPr>
              <a:t>Normalmente habrá una preponderancia sobre uno de los cuadrantes y, en menor escala, componentes de los otros.</a:t>
            </a:r>
          </a:p>
          <a:p>
            <a:pPr marL="363538" indent="-363538" defTabSz="76200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C0A062"/>
              </a:buClr>
              <a:buFont typeface="Wingdings" pitchFamily="2" charset="2"/>
              <a:buChar char="ü"/>
              <a:defRPr/>
            </a:pPr>
            <a:r>
              <a:rPr lang="es-ES_tradnl" sz="2200" dirty="0">
                <a:solidFill>
                  <a:srgbClr val="1C6394"/>
                </a:solidFill>
                <a:latin typeface="Arial Black" pitchFamily="34" charset="0"/>
              </a:rPr>
              <a:t>Las siguiente definiciones son casos extremos: personalidad al 100% en un solo cuadrante</a:t>
            </a:r>
            <a:endParaRPr lang="es-ES_tradnl" sz="2200" dirty="0">
              <a:solidFill>
                <a:srgbClr val="1C639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53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25227" r="37781" b="40028"/>
          <a:stretch>
            <a:fillRect/>
          </a:stretch>
        </p:blipFill>
        <p:spPr bwMode="auto">
          <a:xfrm>
            <a:off x="6645275" y="1133475"/>
            <a:ext cx="24606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Rectangle 77"/>
          <p:cNvSpPr>
            <a:spLocks noChangeArrowheads="1"/>
          </p:cNvSpPr>
          <p:nvPr/>
        </p:nvSpPr>
        <p:spPr bwMode="auto">
          <a:xfrm>
            <a:off x="733425" y="1243013"/>
            <a:ext cx="825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N1: Dominante-Hostil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Personalidad directa y agresiva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Actúa impulsiva y autoritariamente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Enérgico, franco, decidido, determinado, atrevido.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le importan los sentimientos de los demás.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Busca el éxito y si es necesario utiliza tácticas de manipulación.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acepta puntos de vista innovadores.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Si una solución ha sido buena, ¿porqué cambiarla?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escuchan, Piensa que es el que más sabe del tema</a:t>
            </a:r>
          </a:p>
        </p:txBody>
      </p:sp>
      <p:sp>
        <p:nvSpPr>
          <p:cNvPr id="136197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97460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25227" r="37781" b="40028"/>
          <a:stretch>
            <a:fillRect/>
          </a:stretch>
        </p:blipFill>
        <p:spPr bwMode="auto">
          <a:xfrm>
            <a:off x="6683375" y="1493838"/>
            <a:ext cx="24606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Rectangle 77"/>
          <p:cNvSpPr>
            <a:spLocks noChangeArrowheads="1"/>
          </p:cNvSpPr>
          <p:nvPr/>
        </p:nvSpPr>
        <p:spPr bwMode="auto">
          <a:xfrm>
            <a:off x="733425" y="1243013"/>
            <a:ext cx="598963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N1: Dominante-Hostil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Su meta es ganar alcanzando el máximo beneficio.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le importa la situación en la que quede su oponente.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La otra parte es un contrincante que hay que derrotar.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Usa técnicas de presión con el fin de favorecer su posición.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Se sienten a gusto logrando acuerdos  ganar-perder</a:t>
            </a:r>
          </a:p>
        </p:txBody>
      </p:sp>
      <p:sp>
        <p:nvSpPr>
          <p:cNvPr id="137221" name="6 Rectángulo"/>
          <p:cNvSpPr>
            <a:spLocks noChangeArrowheads="1"/>
          </p:cNvSpPr>
          <p:nvPr/>
        </p:nvSpPr>
        <p:spPr bwMode="auto">
          <a:xfrm rot="-5400000">
            <a:off x="-1489869" y="3164682"/>
            <a:ext cx="38068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COMO NEGOCIADOR</a:t>
            </a:r>
          </a:p>
        </p:txBody>
      </p:sp>
    </p:spTree>
    <p:extLst>
      <p:ext uri="{BB962C8B-B14F-4D97-AF65-F5344CB8AC3E}">
        <p14:creationId xmlns:p14="http://schemas.microsoft.com/office/powerpoint/2010/main" val="28094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25227" r="37781" b="40028"/>
          <a:stretch>
            <a:fillRect/>
          </a:stretch>
        </p:blipFill>
        <p:spPr bwMode="auto">
          <a:xfrm>
            <a:off x="6683375" y="1763713"/>
            <a:ext cx="24606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Rectangle 77"/>
          <p:cNvSpPr>
            <a:spLocks noChangeArrowheads="1"/>
          </p:cNvSpPr>
          <p:nvPr/>
        </p:nvSpPr>
        <p:spPr bwMode="auto">
          <a:xfrm>
            <a:off x="733425" y="1243013"/>
            <a:ext cx="678815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</a:pPr>
            <a:r>
              <a:rPr lang="es-ES_tradnl" altLang="es-CO" sz="2200">
                <a:solidFill>
                  <a:srgbClr val="990000"/>
                </a:solidFill>
                <a:latin typeface="Arial Black" panose="020B0A04020102020204" pitchFamily="34" charset="0"/>
              </a:rPr>
              <a:t>N1: Dominante-Hostil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Permítale que se exprese libremente.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Nunca discuta con él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Debemos tener mucho autocontrol.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Ayúdelo a satisfacer su ego.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Nunca abandone su posición.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Deje que se desahogue y libere sus emociones negativas</a:t>
            </a:r>
          </a:p>
        </p:txBody>
      </p:sp>
      <p:sp>
        <p:nvSpPr>
          <p:cNvPr id="138245" name="6 Rectángulo"/>
          <p:cNvSpPr>
            <a:spLocks noChangeArrowheads="1"/>
          </p:cNvSpPr>
          <p:nvPr/>
        </p:nvSpPr>
        <p:spPr bwMode="auto">
          <a:xfrm rot="-5400000">
            <a:off x="-1339056" y="3164681"/>
            <a:ext cx="35052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COMO TRATARLOS</a:t>
            </a:r>
          </a:p>
        </p:txBody>
      </p:sp>
    </p:spTree>
    <p:extLst>
      <p:ext uri="{BB962C8B-B14F-4D97-AF65-F5344CB8AC3E}">
        <p14:creationId xmlns:p14="http://schemas.microsoft.com/office/powerpoint/2010/main" val="19035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46768" r="37781" b="20226"/>
          <a:stretch>
            <a:fillRect/>
          </a:stretch>
        </p:blipFill>
        <p:spPr bwMode="auto">
          <a:xfrm>
            <a:off x="6683375" y="1184275"/>
            <a:ext cx="24606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77"/>
          <p:cNvSpPr>
            <a:spLocks noChangeArrowheads="1"/>
          </p:cNvSpPr>
          <p:nvPr/>
        </p:nvSpPr>
        <p:spPr bwMode="auto">
          <a:xfrm>
            <a:off x="733425" y="1243013"/>
            <a:ext cx="825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N2: Sumiso-Hostil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Agrupa las dos características negativas.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gusta estar en paz: rehúye a los conflictos.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Es muy inseguro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tiene prisa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Prefiere trabajar en lugares donde encuentre estabilidad.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se mete con nadie.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guste ser flexible.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da igual como se llegue al acuerdo. Él quiere llegar a un acuerdo</a:t>
            </a:r>
          </a:p>
        </p:txBody>
      </p:sp>
      <p:sp>
        <p:nvSpPr>
          <p:cNvPr id="139269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11523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46768" r="37781" b="20226"/>
          <a:stretch>
            <a:fillRect/>
          </a:stretch>
        </p:blipFill>
        <p:spPr bwMode="auto">
          <a:xfrm>
            <a:off x="6683375" y="1184275"/>
            <a:ext cx="24606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140292" name="Rectangle 77"/>
          <p:cNvSpPr>
            <a:spLocks noChangeArrowheads="1"/>
          </p:cNvSpPr>
          <p:nvPr/>
        </p:nvSpPr>
        <p:spPr bwMode="auto">
          <a:xfrm>
            <a:off x="733425" y="1243013"/>
            <a:ext cx="753427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N2: Sumiso-Hostil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Acepta lo que el otro(s) quieren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No realiza ningún esfuerzo para cambiar la opinión del otro(s).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endParaRPr lang="es-ES_tradnl" altLang="es-CO">
              <a:solidFill>
                <a:srgbClr val="1C6394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Buscan seguridad, por lo que debemos ganarnos su confianza.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No le genere más miedo, simplemente ayúdele a sentirse bien.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Despierte su interés en el trabajo y su desarrollo positivo.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Hay que tenerle mucha paciencia</a:t>
            </a:r>
          </a:p>
        </p:txBody>
      </p:sp>
      <p:sp>
        <p:nvSpPr>
          <p:cNvPr id="140293" name="6 Rectángulo"/>
          <p:cNvSpPr>
            <a:spLocks noChangeArrowheads="1"/>
          </p:cNvSpPr>
          <p:nvPr/>
        </p:nvSpPr>
        <p:spPr bwMode="auto">
          <a:xfrm rot="-5400000">
            <a:off x="-884237" y="1782763"/>
            <a:ext cx="24145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NEGOCIADOR</a:t>
            </a:r>
          </a:p>
        </p:txBody>
      </p:sp>
      <p:sp>
        <p:nvSpPr>
          <p:cNvPr id="140294" name="9 Rectángulo"/>
          <p:cNvSpPr>
            <a:spLocks noChangeArrowheads="1"/>
          </p:cNvSpPr>
          <p:nvPr/>
        </p:nvSpPr>
        <p:spPr bwMode="auto">
          <a:xfrm rot="-5400000">
            <a:off x="-846137" y="4349750"/>
            <a:ext cx="2414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TRATARLOS</a:t>
            </a:r>
          </a:p>
        </p:txBody>
      </p:sp>
    </p:spTree>
    <p:extLst>
      <p:ext uri="{BB962C8B-B14F-4D97-AF65-F5344CB8AC3E}">
        <p14:creationId xmlns:p14="http://schemas.microsoft.com/office/powerpoint/2010/main" val="34525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3" t="46565" r="8134" b="20667"/>
          <a:stretch>
            <a:fillRect/>
          </a:stretch>
        </p:blipFill>
        <p:spPr bwMode="auto">
          <a:xfrm>
            <a:off x="6386513" y="1133475"/>
            <a:ext cx="27574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Rectangle 77"/>
          <p:cNvSpPr>
            <a:spLocks noChangeArrowheads="1"/>
          </p:cNvSpPr>
          <p:nvPr/>
        </p:nvSpPr>
        <p:spPr bwMode="auto">
          <a:xfrm>
            <a:off x="733425" y="1243013"/>
            <a:ext cx="825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N3: Sumiso-Afectuoso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gusta hablar e interactuar.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Necesitan la aceptación de los demás.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Evita toda confrontación, buscando cualquier excusa.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Es entusiasta, confiado, sociable, impulsivo y efusivo.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Tiene muy buen sentido del humor.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Tiende a ser desorganizado.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Es leal.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Busca crear relaciones a largo plazo.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Le gusta complacer a las partes evitando el </a:t>
            </a:r>
            <a:r>
              <a:rPr lang="es-ES_tradnl" altLang="es-CO" sz="1700">
                <a:solidFill>
                  <a:srgbClr val="1C6394"/>
                </a:solidFill>
                <a:latin typeface="Arial Black" panose="020B0A04020102020204" pitchFamily="34" charset="0"/>
              </a:rPr>
              <a:t>enfrentamiento</a:t>
            </a:r>
          </a:p>
        </p:txBody>
      </p:sp>
      <p:sp>
        <p:nvSpPr>
          <p:cNvPr id="141317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38357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680" y="481167"/>
            <a:ext cx="8125619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Preguntas Preliminares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639061"/>
            <a:ext cx="8534401" cy="3466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4400" dirty="0">
                <a:solidFill>
                  <a:srgbClr val="990000"/>
                </a:solidFill>
              </a:rPr>
              <a:t>¿</a:t>
            </a:r>
            <a:r>
              <a:rPr lang="es-CO" sz="4400" dirty="0" smtClean="0">
                <a:solidFill>
                  <a:srgbClr val="990000"/>
                </a:solidFill>
              </a:rPr>
              <a:t>Qué es una HABILIDAD?</a:t>
            </a:r>
          </a:p>
          <a:p>
            <a:pPr marL="0" indent="0">
              <a:buNone/>
            </a:pPr>
            <a:endParaRPr lang="es-CO" sz="4400" dirty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es-CO" sz="4400" dirty="0" smtClean="0">
                <a:solidFill>
                  <a:srgbClr val="990000"/>
                </a:solidFill>
              </a:rPr>
              <a:t>¿Qué es una HABILIDAD ESTRATÉGICA?</a:t>
            </a:r>
            <a:endParaRPr lang="es-CO" sz="4400" dirty="0">
              <a:solidFill>
                <a:srgbClr val="990000"/>
              </a:solidFill>
            </a:endParaRPr>
          </a:p>
          <a:p>
            <a:pPr marL="0" indent="0">
              <a:buNone/>
            </a:pPr>
            <a:endParaRPr lang="es-CO" sz="4400" dirty="0">
              <a:solidFill>
                <a:srgbClr val="99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136" r="26213"/>
          <a:stretch/>
        </p:blipFill>
        <p:spPr>
          <a:xfrm>
            <a:off x="6992970" y="2643949"/>
            <a:ext cx="2151030" cy="31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3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142339" name="Rectangle 77"/>
          <p:cNvSpPr>
            <a:spLocks noChangeArrowheads="1"/>
          </p:cNvSpPr>
          <p:nvPr/>
        </p:nvSpPr>
        <p:spPr bwMode="auto">
          <a:xfrm>
            <a:off x="733425" y="1365250"/>
            <a:ext cx="75342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N3: Sumiso-Afectuoso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Lo que más le importa es quedar bien.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Usa toda oportunidad para hacer amigos.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Favorecen la relación personal, sobre los acuerdos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endParaRPr lang="es-ES_tradnl" altLang="es-CO">
              <a:solidFill>
                <a:srgbClr val="1C6394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endParaRPr lang="es-ES_tradnl" altLang="es-CO">
              <a:solidFill>
                <a:srgbClr val="1C6394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Buscan la aceptación de los demás.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Debemos tratarlos cordialmente.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Debemos dirigirla la actividad sin permitir que divague.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Debemos ser pacientes</a:t>
            </a:r>
          </a:p>
        </p:txBody>
      </p:sp>
      <p:sp>
        <p:nvSpPr>
          <p:cNvPr id="142340" name="6 Rectángulo"/>
          <p:cNvSpPr>
            <a:spLocks noChangeArrowheads="1"/>
          </p:cNvSpPr>
          <p:nvPr/>
        </p:nvSpPr>
        <p:spPr bwMode="auto">
          <a:xfrm rot="-5400000">
            <a:off x="-884237" y="1905000"/>
            <a:ext cx="2414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NEGOCIADOR</a:t>
            </a:r>
          </a:p>
        </p:txBody>
      </p:sp>
      <p:sp>
        <p:nvSpPr>
          <p:cNvPr id="142341" name="9 Rectángulo"/>
          <p:cNvSpPr>
            <a:spLocks noChangeArrowheads="1"/>
          </p:cNvSpPr>
          <p:nvPr/>
        </p:nvSpPr>
        <p:spPr bwMode="auto">
          <a:xfrm rot="-5400000">
            <a:off x="-530225" y="4419601"/>
            <a:ext cx="178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TRATARLOS</a:t>
            </a:r>
          </a:p>
        </p:txBody>
      </p:sp>
      <p:pic>
        <p:nvPicPr>
          <p:cNvPr id="142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3" t="46565" r="8134" b="20667"/>
          <a:stretch>
            <a:fillRect/>
          </a:stretch>
        </p:blipFill>
        <p:spPr bwMode="auto">
          <a:xfrm>
            <a:off x="6386513" y="1133475"/>
            <a:ext cx="275748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1" t="24843" r="8134" b="43124"/>
          <a:stretch>
            <a:fillRect/>
          </a:stretch>
        </p:blipFill>
        <p:spPr bwMode="auto">
          <a:xfrm>
            <a:off x="6237288" y="1133475"/>
            <a:ext cx="2906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77"/>
          <p:cNvSpPr>
            <a:spLocks noChangeArrowheads="1"/>
          </p:cNvSpPr>
          <p:nvPr/>
        </p:nvSpPr>
        <p:spPr bwMode="auto">
          <a:xfrm>
            <a:off x="733425" y="1243013"/>
            <a:ext cx="8256588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N4: Dominante-Afectuoso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Las dos características positivas.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Es la personalidad ideal.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Conoce perfectamente sus capacidades y limitaciones.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Sabe escuchar sin interrumpir.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Es muy seguro de si mismo.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Diplomático, paciente, sistemático, analítico y metódico.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Se basa en hechos y números.</a:t>
            </a:r>
          </a:p>
        </p:txBody>
      </p:sp>
      <p:sp>
        <p:nvSpPr>
          <p:cNvPr id="143365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2927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1" t="24843" r="8134" b="43124"/>
          <a:stretch>
            <a:fillRect/>
          </a:stretch>
        </p:blipFill>
        <p:spPr bwMode="auto">
          <a:xfrm>
            <a:off x="6237288" y="1133475"/>
            <a:ext cx="2906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77"/>
          <p:cNvSpPr>
            <a:spLocks noChangeArrowheads="1"/>
          </p:cNvSpPr>
          <p:nvPr/>
        </p:nvSpPr>
        <p:spPr bwMode="auto">
          <a:xfrm>
            <a:off x="733425" y="1652588"/>
            <a:ext cx="8256588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N4: Dominante-Afectuoso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Son estrictos en el proceso.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Le gusta tratar negociaciones difíciles.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Su comportamiento transmite seguridad.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Se centra en lo importante, exige exactitud y cumplimiento.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Busca suficiente información antes de tomar decisiones.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2000">
                <a:solidFill>
                  <a:srgbClr val="1C6394"/>
                </a:solidFill>
                <a:latin typeface="Arial Black" panose="020B0A04020102020204" pitchFamily="34" charset="0"/>
              </a:rPr>
              <a:t>Les gusta ir paso a paso sin perder tiempo.</a:t>
            </a:r>
          </a:p>
        </p:txBody>
      </p:sp>
      <p:sp>
        <p:nvSpPr>
          <p:cNvPr id="144389" name="6 Rectángulo"/>
          <p:cNvSpPr>
            <a:spLocks noChangeArrowheads="1"/>
          </p:cNvSpPr>
          <p:nvPr/>
        </p:nvSpPr>
        <p:spPr bwMode="auto">
          <a:xfrm rot="-5400000">
            <a:off x="-1377950" y="3163888"/>
            <a:ext cx="35829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500">
                <a:solidFill>
                  <a:srgbClr val="990000"/>
                </a:solidFill>
                <a:latin typeface="Arial Black" panose="020B0A04020102020204" pitchFamily="34" charset="0"/>
              </a:rPr>
              <a:t>CARACTERÍSTICAS</a:t>
            </a:r>
          </a:p>
        </p:txBody>
      </p:sp>
    </p:spTree>
    <p:extLst>
      <p:ext uri="{BB962C8B-B14F-4D97-AF65-F5344CB8AC3E}">
        <p14:creationId xmlns:p14="http://schemas.microsoft.com/office/powerpoint/2010/main" val="41069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Las Personalidades y el Modelo CID</a:t>
            </a:r>
            <a:endParaRPr lang="es-CO" sz="3000" dirty="0"/>
          </a:p>
        </p:txBody>
      </p:sp>
      <p:sp>
        <p:nvSpPr>
          <p:cNvPr id="145411" name="Rectangle 77"/>
          <p:cNvSpPr>
            <a:spLocks noChangeArrowheads="1"/>
          </p:cNvSpPr>
          <p:nvPr/>
        </p:nvSpPr>
        <p:spPr bwMode="auto">
          <a:xfrm>
            <a:off x="733425" y="1365250"/>
            <a:ext cx="75342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2000">
                <a:solidFill>
                  <a:srgbClr val="990000"/>
                </a:solidFill>
                <a:latin typeface="Arial Black" panose="020B0A04020102020204" pitchFamily="34" charset="0"/>
              </a:rPr>
              <a:t>N4: Dominante-Afectuoso</a:t>
            </a:r>
            <a:endParaRPr lang="es-ES_tradnl" altLang="es-CO" sz="1900">
              <a:solidFill>
                <a:srgbClr val="990000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Su estrategia es Ganar-Ganar.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Busca ambientes para acuerdos de beneficios mutuos.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Mantiene relaciones duraderas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endParaRPr lang="es-ES_tradnl" altLang="es-CO">
              <a:solidFill>
                <a:srgbClr val="1C6394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Actúe como como un CID 4.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Debemos prepararnos correctamente y demostrar que somos capaces.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Actuar honestamente.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>
                <a:solidFill>
                  <a:srgbClr val="1C6394"/>
                </a:solidFill>
                <a:latin typeface="Arial Black" panose="020B0A04020102020204" pitchFamily="34" charset="0"/>
              </a:rPr>
              <a:t>Demostrar que nuestra meta es Ganar-Ganar</a:t>
            </a:r>
          </a:p>
        </p:txBody>
      </p:sp>
      <p:sp>
        <p:nvSpPr>
          <p:cNvPr id="145412" name="6 Rectángulo"/>
          <p:cNvSpPr>
            <a:spLocks noChangeArrowheads="1"/>
          </p:cNvSpPr>
          <p:nvPr/>
        </p:nvSpPr>
        <p:spPr bwMode="auto">
          <a:xfrm rot="-5400000">
            <a:off x="-884237" y="1905000"/>
            <a:ext cx="24145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NEGOCIADOR</a:t>
            </a:r>
          </a:p>
        </p:txBody>
      </p:sp>
      <p:sp>
        <p:nvSpPr>
          <p:cNvPr id="145413" name="9 Rectángulo"/>
          <p:cNvSpPr>
            <a:spLocks noChangeArrowheads="1"/>
          </p:cNvSpPr>
          <p:nvPr/>
        </p:nvSpPr>
        <p:spPr bwMode="auto">
          <a:xfrm rot="-5400000">
            <a:off x="-502444" y="4145757"/>
            <a:ext cx="1781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C0A062"/>
              </a:buClr>
            </a:pPr>
            <a:r>
              <a:rPr lang="es-ES_tradnl" altLang="es-CO" sz="1600">
                <a:solidFill>
                  <a:srgbClr val="990000"/>
                </a:solidFill>
                <a:latin typeface="Arial Black" panose="020B0A04020102020204" pitchFamily="34" charset="0"/>
              </a:rPr>
              <a:t>COMO TRATARLOS</a:t>
            </a:r>
          </a:p>
        </p:txBody>
      </p:sp>
      <p:pic>
        <p:nvPicPr>
          <p:cNvPr id="145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1" t="24843" r="8134" b="43124"/>
          <a:stretch>
            <a:fillRect/>
          </a:stretch>
        </p:blipFill>
        <p:spPr bwMode="auto">
          <a:xfrm>
            <a:off x="6291263" y="1104900"/>
            <a:ext cx="29067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2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 bwMode="auto">
          <a:xfrm>
            <a:off x="2974975" y="2433638"/>
            <a:ext cx="3992563" cy="22034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152400" dir="2760000" sx="104000" sy="104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endParaRPr lang="es-CO">
              <a:latin typeface="Arial" charset="0"/>
            </a:endParaRPr>
          </a:p>
        </p:txBody>
      </p:sp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¿En qué cuadrante estás tu?</a:t>
            </a:r>
            <a:endParaRPr lang="es-CO" sz="3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357438" y="1196975"/>
            <a:ext cx="5494337" cy="477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990000"/>
                </a:solidFill>
                <a:latin typeface="+mj-lt"/>
              </a:rPr>
              <a:t>CARACTERÍSTICAS SOCIALES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1292225" y="3035301"/>
            <a:ext cx="4332287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990000"/>
                </a:solidFill>
                <a:latin typeface="+mj-lt"/>
              </a:rPr>
              <a:t>CARACTERÍSTICAS COMPORTAMENTALES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876675" y="1738313"/>
            <a:ext cx="2071688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Dominante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179888" y="4906963"/>
            <a:ext cx="146526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Sumiso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377950" y="3316288"/>
            <a:ext cx="1219200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Hostil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7180263" y="3316288"/>
            <a:ext cx="1963737" cy="477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solidFill>
                  <a:srgbClr val="1C6394"/>
                </a:solidFill>
                <a:latin typeface="+mj-lt"/>
              </a:rPr>
              <a:t>Afectuoso</a:t>
            </a:r>
          </a:p>
        </p:txBody>
      </p:sp>
      <p:cxnSp>
        <p:nvCxnSpPr>
          <p:cNvPr id="134154" name="16 Conector recto de flecha"/>
          <p:cNvCxnSpPr>
            <a:cxnSpLocks noChangeShapeType="1"/>
            <a:stCxn id="12" idx="3"/>
            <a:endCxn id="13" idx="1"/>
          </p:cNvCxnSpPr>
          <p:nvPr/>
        </p:nvCxnSpPr>
        <p:spPr bwMode="auto">
          <a:xfrm>
            <a:off x="2597150" y="3554413"/>
            <a:ext cx="46069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55" name="18 Conector recto de flecha"/>
          <p:cNvCxnSpPr>
            <a:cxnSpLocks noChangeShapeType="1"/>
            <a:stCxn id="10" idx="2"/>
            <a:endCxn id="11" idx="0"/>
          </p:cNvCxnSpPr>
          <p:nvPr/>
        </p:nvCxnSpPr>
        <p:spPr bwMode="auto">
          <a:xfrm rot="5400000">
            <a:off x="3566318" y="3561557"/>
            <a:ext cx="2690813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56" name="21 Elipse"/>
          <p:cNvSpPr>
            <a:spLocks noChangeArrowheads="1"/>
          </p:cNvSpPr>
          <p:nvPr/>
        </p:nvSpPr>
        <p:spPr bwMode="auto">
          <a:xfrm>
            <a:off x="3451225" y="2589213"/>
            <a:ext cx="876300" cy="8747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3" name="22 CuadroTexto"/>
          <p:cNvSpPr txBox="1"/>
          <p:nvPr/>
        </p:nvSpPr>
        <p:spPr>
          <a:xfrm>
            <a:off x="3516313" y="2808288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1</a:t>
            </a:r>
          </a:p>
        </p:txBody>
      </p:sp>
      <p:sp>
        <p:nvSpPr>
          <p:cNvPr id="134158" name="23 Elipse"/>
          <p:cNvSpPr>
            <a:spLocks noChangeArrowheads="1"/>
          </p:cNvSpPr>
          <p:nvPr/>
        </p:nvSpPr>
        <p:spPr bwMode="auto">
          <a:xfrm>
            <a:off x="5511800" y="2589213"/>
            <a:ext cx="876300" cy="8747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5" name="24 CuadroTexto"/>
          <p:cNvSpPr txBox="1"/>
          <p:nvPr/>
        </p:nvSpPr>
        <p:spPr>
          <a:xfrm>
            <a:off x="5576888" y="2808288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4</a:t>
            </a:r>
          </a:p>
        </p:txBody>
      </p:sp>
      <p:sp>
        <p:nvSpPr>
          <p:cNvPr id="134160" name="25 Elipse"/>
          <p:cNvSpPr>
            <a:spLocks noChangeArrowheads="1"/>
          </p:cNvSpPr>
          <p:nvPr/>
        </p:nvSpPr>
        <p:spPr bwMode="auto">
          <a:xfrm>
            <a:off x="3451225" y="3657600"/>
            <a:ext cx="876300" cy="876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7" name="26 CuadroTexto"/>
          <p:cNvSpPr txBox="1"/>
          <p:nvPr/>
        </p:nvSpPr>
        <p:spPr>
          <a:xfrm>
            <a:off x="3516313" y="3876675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2</a:t>
            </a:r>
          </a:p>
        </p:txBody>
      </p:sp>
      <p:sp>
        <p:nvSpPr>
          <p:cNvPr id="134162" name="27 Elipse"/>
          <p:cNvSpPr>
            <a:spLocks noChangeArrowheads="1"/>
          </p:cNvSpPr>
          <p:nvPr/>
        </p:nvSpPr>
        <p:spPr bwMode="auto">
          <a:xfrm>
            <a:off x="5524500" y="3657600"/>
            <a:ext cx="876300" cy="876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s-CO" altLang="es-CO"/>
          </a:p>
        </p:txBody>
      </p:sp>
      <p:sp>
        <p:nvSpPr>
          <p:cNvPr id="29" name="28 CuadroTexto"/>
          <p:cNvSpPr txBox="1"/>
          <p:nvPr/>
        </p:nvSpPr>
        <p:spPr>
          <a:xfrm>
            <a:off x="5589588" y="3876675"/>
            <a:ext cx="773112" cy="476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s-CO" sz="2500" kern="0" dirty="0">
                <a:latin typeface="+mj-lt"/>
              </a:rPr>
              <a:t>N 3</a:t>
            </a:r>
          </a:p>
        </p:txBody>
      </p:sp>
    </p:spTree>
    <p:extLst>
      <p:ext uri="{BB962C8B-B14F-4D97-AF65-F5344CB8AC3E}">
        <p14:creationId xmlns:p14="http://schemas.microsoft.com/office/powerpoint/2010/main" val="35079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En Últimas….</a:t>
            </a:r>
            <a:endParaRPr lang="es-CO" sz="3000" dirty="0"/>
          </a:p>
        </p:txBody>
      </p:sp>
      <p:sp>
        <p:nvSpPr>
          <p:cNvPr id="146435" name="Rectangle 77"/>
          <p:cNvSpPr>
            <a:spLocks noChangeArrowheads="1"/>
          </p:cNvSpPr>
          <p:nvPr/>
        </p:nvSpPr>
        <p:spPr bwMode="auto">
          <a:xfrm>
            <a:off x="317500" y="1243013"/>
            <a:ext cx="82264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635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07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Tan cierto es que se nacen con habilidades para ser líder, como que esas mismas habilidades las podemos desarrollar.</a:t>
            </a:r>
          </a:p>
          <a:p>
            <a:pPr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Conocer nuestra personalidad (CID) y la de nuestro equipo de trabajo nos permite prepararnos para situaciones futuras y estar pendientes de: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Respeto hacia la otra parte: 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el otro no es nuestro enemigo, es un aliado en la búsqueda de la solución.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Empatía: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 conocer y sentir lo que el otro siente, para comprenderlo y encontrar una solución válida para ambos.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Confianza: 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Permite apertura en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9428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/>
        </p:nvSpPr>
        <p:spPr>
          <a:xfrm>
            <a:off x="913196" y="164520"/>
            <a:ext cx="801186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En Últimas….</a:t>
            </a:r>
            <a:endParaRPr lang="es-CO" sz="3000" dirty="0"/>
          </a:p>
        </p:txBody>
      </p:sp>
      <p:sp>
        <p:nvSpPr>
          <p:cNvPr id="147459" name="Rectangle 77"/>
          <p:cNvSpPr>
            <a:spLocks noChangeArrowheads="1"/>
          </p:cNvSpPr>
          <p:nvPr/>
        </p:nvSpPr>
        <p:spPr bwMode="auto">
          <a:xfrm>
            <a:off x="317500" y="1243013"/>
            <a:ext cx="82264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0738" indent="-363538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Flexibilidad:</a:t>
            </a:r>
            <a:r>
              <a:rPr lang="es-ES_tradnl" altLang="es-CO" sz="190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estar abierto a la posibilidad de un cambio inesperado. Ser capaces de adaptarse a las nuevas circunstancias para articular soluciones alternativas.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Creatividad: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 Articular una nueva propuesta olvidando los planteamientos iniciales. Es la mejor forma de superar puntos conflictivos.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Paciencia:</a:t>
            </a:r>
            <a:r>
              <a:rPr lang="es-ES_tradnl" altLang="es-CO" sz="1900">
                <a:solidFill>
                  <a:srgbClr val="990000"/>
                </a:solidFill>
                <a:latin typeface="Arial Black" panose="020B0A04020102020204" pitchFamily="34" charset="0"/>
              </a:rPr>
              <a:t> 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no precipitarse a los acontecimientos, adaptarse al ritmo. Hay que saber esperar y dejar que las cosas maduren.</a:t>
            </a:r>
          </a:p>
          <a:p>
            <a:pPr lvl="1" algn="just" eaLnBrk="1" hangingPunct="1">
              <a:spcBef>
                <a:spcPts val="900"/>
              </a:spcBef>
              <a:spcAft>
                <a:spcPts val="900"/>
              </a:spcAft>
              <a:buClr>
                <a:srgbClr val="C0A062"/>
              </a:buClr>
              <a:buFont typeface="Wingdings" panose="05000000000000000000" pitchFamily="2" charset="2"/>
              <a:buChar char="ü"/>
            </a:pPr>
            <a:r>
              <a:rPr lang="es-ES_tradnl" altLang="es-CO" sz="1900" u="sng">
                <a:solidFill>
                  <a:srgbClr val="990000"/>
                </a:solidFill>
                <a:latin typeface="Arial Black" panose="020B0A04020102020204" pitchFamily="34" charset="0"/>
              </a:rPr>
              <a:t>Asertividad:</a:t>
            </a:r>
            <a:r>
              <a:rPr lang="es-ES_tradnl" altLang="es-CO" sz="1900">
                <a:solidFill>
                  <a:srgbClr val="1C6394"/>
                </a:solidFill>
                <a:latin typeface="Arial Black" panose="020B0A04020102020204" pitchFamily="34" charset="0"/>
              </a:rPr>
              <a:t> Saber decir NO sin generar tensiones. Evita malos entendidos</a:t>
            </a:r>
          </a:p>
        </p:txBody>
      </p:sp>
    </p:spTree>
    <p:extLst>
      <p:ext uri="{BB962C8B-B14F-4D97-AF65-F5344CB8AC3E}">
        <p14:creationId xmlns:p14="http://schemas.microsoft.com/office/powerpoint/2010/main" val="38390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714375" y="1727200"/>
            <a:ext cx="71040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400" b="1">
                <a:solidFill>
                  <a:srgbClr val="990000"/>
                </a:solidFill>
              </a:rPr>
              <a:t>AUTOIMAGEN</a:t>
            </a:r>
          </a:p>
          <a:p>
            <a:pPr algn="ctr" eaLnBrk="1" hangingPunct="1"/>
            <a:endParaRPr lang="es-ES" altLang="es-CO" sz="2400">
              <a:solidFill>
                <a:schemeClr val="folHlink"/>
              </a:solidFill>
            </a:endParaRPr>
          </a:p>
          <a:p>
            <a:pPr algn="ctr" eaLnBrk="1" hangingPunct="1"/>
            <a:r>
              <a:rPr lang="es-ES" altLang="es-CO" sz="2400">
                <a:solidFill>
                  <a:srgbClr val="1C6394"/>
                </a:solidFill>
              </a:rPr>
              <a:t>Solo hay una primera oportunidad para causar una primera excelente impresión </a:t>
            </a:r>
          </a:p>
          <a:p>
            <a:pPr algn="ctr" eaLnBrk="1" hangingPunct="1"/>
            <a:endParaRPr lang="es-ES" altLang="es-CO" sz="24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400">
                <a:solidFill>
                  <a:srgbClr val="1C6394"/>
                </a:solidFill>
              </a:rPr>
              <a:t>Para lograr esta sensación del impacto en los clientes, es muy  importante cuidar lo que comúnmente se conoce como comportamiento no verbal</a:t>
            </a:r>
          </a:p>
        </p:txBody>
      </p:sp>
      <p:sp>
        <p:nvSpPr>
          <p:cNvPr id="4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7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515938" y="1350963"/>
            <a:ext cx="811212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>
                <a:solidFill>
                  <a:srgbClr val="990000"/>
                </a:solidFill>
              </a:rPr>
              <a:t>ESCUCHAR</a:t>
            </a:r>
          </a:p>
          <a:p>
            <a:pPr algn="ctr" eaLnBrk="1" hangingPunct="1"/>
            <a:endParaRPr lang="es-ES" altLang="es-CO" sz="2000">
              <a:solidFill>
                <a:schemeClr val="folHlink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Oír es una acción refleja, escuchar es una habilidad </a:t>
            </a:r>
          </a:p>
          <a:p>
            <a:pPr algn="ctr" eaLnBrk="1" hangingPunct="1"/>
            <a:endParaRPr lang="es-CO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CO" altLang="es-CO" sz="2800">
                <a:solidFill>
                  <a:srgbClr val="1C6394"/>
                </a:solidFill>
              </a:rPr>
              <a:t>Tenemos dos oídos y una sola boca</a:t>
            </a:r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Así podemos entablar relaciones, hacer amigos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Para que quien habla se sienta reconocido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1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0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0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0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714375" y="1727200"/>
            <a:ext cx="7810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>
                <a:solidFill>
                  <a:srgbClr val="990000"/>
                </a:solidFill>
              </a:rPr>
              <a:t>PREGUNTAR</a:t>
            </a:r>
          </a:p>
          <a:p>
            <a:pPr algn="ctr" eaLnBrk="1" hangingPunct="1"/>
            <a:endParaRPr lang="es-ES" altLang="es-CO" sz="2800">
              <a:solidFill>
                <a:schemeClr val="folHlink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Manera mas sencilla de recoger información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Es una forma de mostrar interés y empatía por nuestro interlocutor.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Al efectuar la pregunta debemos ser neutrales.</a:t>
            </a: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01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681" y="481167"/>
            <a:ext cx="7285038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err="1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Labels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  <p:pic>
        <p:nvPicPr>
          <p:cNvPr id="259074" name="Picture 2" descr="Resultado de imagen para hoja doblada a la mit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7" y="1447800"/>
            <a:ext cx="9318627" cy="43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 rot="19838646">
            <a:off x="3735122" y="1871164"/>
            <a:ext cx="3838803" cy="3466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dirty="0" smtClean="0">
                <a:solidFill>
                  <a:srgbClr val="990000"/>
                </a:solidFill>
              </a:rPr>
              <a:t>     NOMBRE</a:t>
            </a:r>
          </a:p>
          <a:p>
            <a:pPr marL="0" indent="0" algn="ctr">
              <a:buNone/>
            </a:pPr>
            <a:endParaRPr lang="es-CO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r>
              <a:rPr lang="es-CO" dirty="0" smtClean="0">
                <a:solidFill>
                  <a:srgbClr val="990000"/>
                </a:solidFill>
              </a:rPr>
              <a:t>Animal que le Identifique</a:t>
            </a:r>
            <a:endParaRPr lang="es-CO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546100" y="1550988"/>
            <a:ext cx="8051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>
                <a:solidFill>
                  <a:srgbClr val="990000"/>
                </a:solidFill>
              </a:rPr>
              <a:t>SENTIR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Ponernos en el lugar de nuestros clientes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Sentir lo que el otro siente con respecto a una situación o problema particular. </a:t>
            </a:r>
          </a:p>
          <a:p>
            <a:pPr algn="ctr" eaLnBrk="1" hangingPunct="1"/>
            <a:endParaRPr lang="es-ES" altLang="es-CO" sz="280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>
                <a:solidFill>
                  <a:srgbClr val="1C6394"/>
                </a:solidFill>
              </a:rPr>
              <a:t>Transmitimos empatía y aplanamos el camino a los buenos resultados.</a:t>
            </a:r>
          </a:p>
          <a:p>
            <a:pPr algn="ctr" eaLnBrk="1" hangingPunct="1"/>
            <a:endParaRPr lang="es-CO" altLang="es-CO" sz="2800">
              <a:solidFill>
                <a:schemeClr val="folHlink"/>
              </a:solidFill>
            </a:endParaRP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65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546100" y="1550988"/>
            <a:ext cx="8051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dirty="0" smtClean="0">
                <a:solidFill>
                  <a:srgbClr val="990000"/>
                </a:solidFill>
              </a:rPr>
              <a:t>USAR EL PODER DE LA PALABRA</a:t>
            </a:r>
            <a:endParaRPr lang="es-ES" altLang="es-CO" sz="2800" b="1" dirty="0">
              <a:solidFill>
                <a:srgbClr val="990000"/>
              </a:solidFill>
            </a:endParaRPr>
          </a:p>
          <a:p>
            <a:pPr algn="ctr" eaLnBrk="1" hangingPunct="1"/>
            <a:endParaRPr lang="es-ES" altLang="es-CO" sz="2800" dirty="0" smtClean="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 dirty="0" smtClean="0">
                <a:solidFill>
                  <a:srgbClr val="1C6394"/>
                </a:solidFill>
              </a:rPr>
              <a:t>Hoy somos el resultado de las palabras que pronunciamos ayer. Mañana seremos lo que afirmemos hoy</a:t>
            </a:r>
          </a:p>
          <a:p>
            <a:pPr algn="ctr" eaLnBrk="1" hangingPunct="1"/>
            <a:endParaRPr lang="es-ES" altLang="es-CO" sz="2800" dirty="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 dirty="0" smtClean="0">
                <a:solidFill>
                  <a:srgbClr val="1C6394"/>
                </a:solidFill>
              </a:rPr>
              <a:t>Hay dos formas de decir las cosas: </a:t>
            </a:r>
            <a:r>
              <a:rPr lang="es-ES" altLang="es-CO" sz="2800" b="1" dirty="0" smtClean="0">
                <a:solidFill>
                  <a:srgbClr val="990000"/>
                </a:solidFill>
              </a:rPr>
              <a:t>– </a:t>
            </a:r>
            <a:r>
              <a:rPr lang="es-ES" altLang="es-CO" sz="2800" dirty="0" err="1" smtClean="0">
                <a:solidFill>
                  <a:srgbClr val="1C6394"/>
                </a:solidFill>
              </a:rPr>
              <a:t>ó</a:t>
            </a:r>
            <a:r>
              <a:rPr lang="es-ES" altLang="es-CO" sz="2800" dirty="0" smtClean="0">
                <a:solidFill>
                  <a:srgbClr val="1C6394"/>
                </a:solidFill>
              </a:rPr>
              <a:t> </a:t>
            </a:r>
            <a:r>
              <a:rPr lang="es-ES" altLang="es-CO" sz="2800" b="1" dirty="0" smtClean="0">
                <a:solidFill>
                  <a:srgbClr val="990000"/>
                </a:solidFill>
              </a:rPr>
              <a:t>+</a:t>
            </a:r>
          </a:p>
          <a:p>
            <a:pPr algn="ctr" eaLnBrk="1" hangingPunct="1"/>
            <a:endParaRPr lang="es-ES" altLang="es-CO" sz="2800" dirty="0">
              <a:solidFill>
                <a:srgbClr val="1C6394"/>
              </a:solidFill>
            </a:endParaRPr>
          </a:p>
          <a:p>
            <a:pPr algn="ctr" eaLnBrk="1" hangingPunct="1"/>
            <a:r>
              <a:rPr lang="es-ES" altLang="es-CO" sz="2800" dirty="0" smtClean="0">
                <a:solidFill>
                  <a:srgbClr val="1C6394"/>
                </a:solidFill>
              </a:rPr>
              <a:t>Modificar estructuras lingüísticas</a:t>
            </a:r>
            <a:endParaRPr lang="es-CO" altLang="es-CO" sz="2800" dirty="0">
              <a:solidFill>
                <a:schemeClr val="folHlink"/>
              </a:solidFill>
            </a:endParaRPr>
          </a:p>
        </p:txBody>
      </p:sp>
      <p:sp>
        <p:nvSpPr>
          <p:cNvPr id="5" name="8 Título"/>
          <p:cNvSpPr>
            <a:spLocks noGrp="1"/>
          </p:cNvSpPr>
          <p:nvPr/>
        </p:nvSpPr>
        <p:spPr>
          <a:xfrm>
            <a:off x="457200" y="176976"/>
            <a:ext cx="8613049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>
                <a:solidFill>
                  <a:srgbClr val="1C6394"/>
                </a:solidFill>
              </a:rPr>
              <a:t>Destrezas para la Dirección de Personal</a:t>
            </a:r>
            <a:endParaRPr 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52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571500" y="1214438"/>
            <a:ext cx="79311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42925" indent="-542925" algn="ctr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s-ES" sz="3000" dirty="0">
                <a:solidFill>
                  <a:srgbClr val="990000"/>
                </a:solidFill>
                <a:latin typeface="+mn-lt"/>
              </a:rPr>
              <a:t>Herramienta Vital o Letal</a:t>
            </a:r>
          </a:p>
          <a:p>
            <a:pPr marL="542925" indent="-542925" algn="ctr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endParaRPr lang="es-ES" sz="800" dirty="0">
              <a:solidFill>
                <a:schemeClr val="folHlink"/>
              </a:solidFill>
              <a:latin typeface="+mn-lt"/>
            </a:endParaRP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CO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¿Una imagen vale más que mil palabras?</a:t>
            </a:r>
            <a:endParaRPr lang="es-ES" sz="2400" dirty="0">
              <a:solidFill>
                <a:srgbClr val="1C6394"/>
              </a:solidFill>
              <a:latin typeface="Comic Sans MS" pitchFamily="66" charset="0"/>
              <a:cs typeface="Times New Roman" pitchFamily="18" charset="0"/>
            </a:endParaRP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ES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¿Cómo me expreso de mi mismo?</a:t>
            </a:r>
            <a:endParaRPr lang="es-CO" sz="2400" dirty="0">
              <a:solidFill>
                <a:srgbClr val="1C6394"/>
              </a:solidFill>
              <a:latin typeface="Comic Sans MS" pitchFamily="66" charset="0"/>
              <a:cs typeface="Times New Roman" pitchFamily="18" charset="0"/>
            </a:endParaRP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CO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¿Cómo me expreso de los demás?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CO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¿De qué hablo cotidianamente?</a:t>
            </a:r>
          </a:p>
          <a:p>
            <a:pPr marL="442913" indent="-442913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es-CO" sz="2400" dirty="0">
                <a:solidFill>
                  <a:srgbClr val="1C6394"/>
                </a:solidFill>
                <a:latin typeface="Comic Sans MS" pitchFamily="66" charset="0"/>
                <a:cs typeface="Times New Roman" pitchFamily="18" charset="0"/>
              </a:rPr>
              <a:t>¿Qué permito que los demás digan o me conversen?</a:t>
            </a:r>
          </a:p>
          <a:p>
            <a:pPr marL="542925" indent="-542925" algn="ctr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endParaRPr lang="es-CO" sz="1300" b="1" dirty="0">
              <a:solidFill>
                <a:schemeClr val="tx2"/>
              </a:solidFill>
              <a:latin typeface="+mn-lt"/>
            </a:endParaRPr>
          </a:p>
          <a:p>
            <a:pPr marL="542925" indent="-542925" algn="ctr" fontAlgn="auto">
              <a:spcBef>
                <a:spcPts val="600"/>
              </a:spcBef>
              <a:spcAft>
                <a:spcPts val="600"/>
              </a:spcAft>
              <a:buFont typeface="Symbol" pitchFamily="18" charset="2"/>
              <a:buNone/>
              <a:defRPr/>
            </a:pPr>
            <a:r>
              <a:rPr lang="es-CO" sz="2500" b="1" dirty="0">
                <a:solidFill>
                  <a:srgbClr val="990000"/>
                </a:solidFill>
                <a:latin typeface="+mn-lt"/>
              </a:rPr>
              <a:t>Si al hablar no he de aportar prefiero callar</a:t>
            </a:r>
            <a:endParaRPr lang="es-ES" sz="2500" b="1" dirty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695325" y="1093788"/>
            <a:ext cx="75914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None/>
            </a:pPr>
            <a:endParaRPr lang="es-ES" altLang="es-CO" sz="2800">
              <a:solidFill>
                <a:schemeClr val="tx2"/>
              </a:solidFill>
            </a:endParaRPr>
          </a:p>
          <a:p>
            <a:pPr algn="just" eaLnBrk="1" hangingPunct="1">
              <a:spcBef>
                <a:spcPct val="25000"/>
              </a:spcBef>
              <a:spcAft>
                <a:spcPct val="25000"/>
              </a:spcAft>
              <a:buFont typeface="Symbol" panose="05050102010706020507" pitchFamily="18" charset="2"/>
              <a:buChar char=""/>
            </a:pPr>
            <a:endParaRPr lang="es-ES" altLang="es-CO" sz="2200">
              <a:solidFill>
                <a:schemeClr val="folHlink"/>
              </a:solidFill>
            </a:endParaRPr>
          </a:p>
        </p:txBody>
      </p:sp>
      <p:sp>
        <p:nvSpPr>
          <p:cNvPr id="5" name="4 Botón de acción: Película">
            <a:hlinkClick r:id="rId4" highlightClick="1"/>
          </p:cNvPr>
          <p:cNvSpPr/>
          <p:nvPr/>
        </p:nvSpPr>
        <p:spPr>
          <a:xfrm>
            <a:off x="7098030" y="2841626"/>
            <a:ext cx="1059815" cy="96041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sp>
        <p:nvSpPr>
          <p:cNvPr id="8" name="5 Marcador de texto"/>
          <p:cNvSpPr txBox="1">
            <a:spLocks/>
          </p:cNvSpPr>
          <p:nvPr/>
        </p:nvSpPr>
        <p:spPr>
          <a:xfrm>
            <a:off x="4170363" y="0"/>
            <a:ext cx="4973637" cy="3905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spcBef>
                <a:spcPct val="20000"/>
              </a:spcBef>
              <a:defRPr/>
            </a:pPr>
            <a:r>
              <a:rPr lang="es-CO" sz="1200" b="1" kern="0" dirty="0" smtClean="0">
                <a:solidFill>
                  <a:srgbClr val="1C6394"/>
                </a:solidFill>
              </a:rPr>
              <a:t>Potenciando Nuestro Ser</a:t>
            </a:r>
          </a:p>
        </p:txBody>
      </p:sp>
      <p:sp>
        <p:nvSpPr>
          <p:cNvPr id="9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EL PODER DE LA PALABRA</a:t>
            </a: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64977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2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2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2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uild="p"/>
      <p:bldP spid="14234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>
            <a:spLocks noGrp="1"/>
          </p:cNvSpPr>
          <p:nvPr/>
        </p:nvSpPr>
        <p:spPr>
          <a:xfrm>
            <a:off x="1000100" y="142852"/>
            <a:ext cx="7038995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000" dirty="0" smtClean="0"/>
              <a:t>CIERRE DE SESIÓN</a:t>
            </a:r>
            <a:endParaRPr lang="es-CO" sz="30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02945" y="2142808"/>
            <a:ext cx="785018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40000"/>
              </a:spcBef>
              <a:spcAft>
                <a:spcPct val="40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CO" altLang="es-CO" sz="3000" dirty="0" smtClean="0">
                <a:solidFill>
                  <a:srgbClr val="1C6394"/>
                </a:solidFill>
              </a:rPr>
              <a:t>Identifica el modelo CID de tus personas cercanas</a:t>
            </a:r>
            <a:endParaRPr lang="es-CO" altLang="es-CO" sz="3000" dirty="0">
              <a:solidFill>
                <a:srgbClr val="1C6394"/>
              </a:solidFill>
            </a:endParaRPr>
          </a:p>
          <a:p>
            <a:pPr algn="just" eaLnBrk="1" hangingPunct="1">
              <a:spcBef>
                <a:spcPct val="40000"/>
              </a:spcBef>
              <a:spcAft>
                <a:spcPct val="400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CO" altLang="es-CO" sz="3000" dirty="0" smtClean="0">
                <a:solidFill>
                  <a:srgbClr val="1C6394"/>
                </a:solidFill>
              </a:rPr>
              <a:t>Modificar 2 </a:t>
            </a:r>
            <a:r>
              <a:rPr lang="es-CO" altLang="es-CO" sz="3000" dirty="0" err="1" smtClean="0">
                <a:solidFill>
                  <a:srgbClr val="1C6394"/>
                </a:solidFill>
              </a:rPr>
              <a:t>ó</a:t>
            </a:r>
            <a:r>
              <a:rPr lang="es-CO" altLang="es-CO" sz="3000" dirty="0" smtClean="0">
                <a:solidFill>
                  <a:srgbClr val="1C6394"/>
                </a:solidFill>
              </a:rPr>
              <a:t> 3 </a:t>
            </a:r>
            <a:r>
              <a:rPr lang="es-CO" altLang="es-CO" sz="3000" dirty="0">
                <a:solidFill>
                  <a:srgbClr val="1C6394"/>
                </a:solidFill>
              </a:rPr>
              <a:t>estructuras </a:t>
            </a:r>
            <a:r>
              <a:rPr lang="es-CO" altLang="es-CO" sz="3000" dirty="0" smtClean="0">
                <a:solidFill>
                  <a:srgbClr val="1C6394"/>
                </a:solidFill>
              </a:rPr>
              <a:t>lingüísticas</a:t>
            </a:r>
            <a:endParaRPr lang="es-CO" altLang="es-CO" sz="3000" dirty="0">
              <a:solidFill>
                <a:srgbClr val="1C63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Título"/>
          <p:cNvSpPr>
            <a:spLocks noGrp="1"/>
          </p:cNvSpPr>
          <p:nvPr/>
        </p:nvSpPr>
        <p:spPr>
          <a:xfrm>
            <a:off x="457203" y="107370"/>
            <a:ext cx="8229600" cy="103005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effectLst>
                  <a:reflection blurRad="6350" stA="60000" endA="900" endPos="58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CO" sz="3100" smtClean="0"/>
              <a:t>CIERRE SESIÓN</a:t>
            </a:r>
            <a:endParaRPr lang="es-CO" sz="3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704975"/>
            <a:ext cx="433701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01553" y="4093351"/>
            <a:ext cx="2882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s-CO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Gracias!!!</a:t>
            </a:r>
            <a:endParaRPr lang="es-ES" sz="60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74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003527" y="3900216"/>
            <a:ext cx="483711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4000" dirty="0" smtClean="0">
                <a:solidFill>
                  <a:srgbClr val="1C6394"/>
                </a:solidFill>
                <a:latin typeface="Arial Black" panose="020B0A04020102020204" pitchFamily="34" charset="0"/>
              </a:rPr>
              <a:t>Sesión 1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O" altLang="es-CO" sz="4000" dirty="0" err="1" smtClean="0">
                <a:solidFill>
                  <a:srgbClr val="990000"/>
                </a:solidFill>
                <a:latin typeface="Arial Black" panose="020B0A04020102020204" pitchFamily="34" charset="0"/>
              </a:rPr>
              <a:t>Engagement</a:t>
            </a:r>
            <a:endParaRPr lang="es-CO" altLang="es-CO" sz="4000" dirty="0">
              <a:solidFill>
                <a:srgbClr val="99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>
            <a:off x="1317829" y="3808314"/>
            <a:ext cx="62085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053" name="Line 11"/>
          <p:cNvSpPr>
            <a:spLocks noChangeShapeType="1"/>
          </p:cNvSpPr>
          <p:nvPr/>
        </p:nvSpPr>
        <p:spPr bwMode="auto">
          <a:xfrm>
            <a:off x="1317829" y="5623333"/>
            <a:ext cx="62085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 sz="3600"/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37201" y="1020178"/>
            <a:ext cx="8966200" cy="7078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4000" dirty="0" smtClean="0">
                <a:solidFill>
                  <a:srgbClr val="99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Habilidades Estratégicas de</a:t>
            </a:r>
            <a:endParaRPr lang="es-ES" altLang="es-CO" sz="4000" dirty="0">
              <a:solidFill>
                <a:srgbClr val="99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651551" y="1636287"/>
            <a:ext cx="8505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540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Dirección de Personal</a:t>
            </a:r>
            <a:endParaRPr lang="es-ES" altLang="es-CO" sz="540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2209800" y="6021388"/>
            <a:ext cx="4752975" cy="836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0" y="56896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0" y="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932788" y="1786374"/>
            <a:ext cx="3197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CO" altLang="es-CO" sz="2200">
                <a:solidFill>
                  <a:srgbClr val="1C6394"/>
                </a:solidFill>
                <a:latin typeface="Arial Black" panose="020B0A04020102020204" pitchFamily="34" charset="0"/>
              </a:rPr>
              <a:t>PLAN DE TRABAJO</a:t>
            </a:r>
          </a:p>
        </p:txBody>
      </p:sp>
      <p:sp>
        <p:nvSpPr>
          <p:cNvPr id="2052" name="Line 10"/>
          <p:cNvSpPr>
            <a:spLocks noChangeShapeType="1"/>
          </p:cNvSpPr>
          <p:nvPr/>
        </p:nvSpPr>
        <p:spPr bwMode="auto">
          <a:xfrm>
            <a:off x="2480350" y="1786374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3" name="Line 11"/>
          <p:cNvSpPr>
            <a:spLocks noChangeShapeType="1"/>
          </p:cNvSpPr>
          <p:nvPr/>
        </p:nvSpPr>
        <p:spPr bwMode="auto">
          <a:xfrm>
            <a:off x="2480350" y="2254687"/>
            <a:ext cx="4103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124501" y="99139"/>
            <a:ext cx="8966200" cy="707886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4000" dirty="0" smtClean="0">
                <a:solidFill>
                  <a:srgbClr val="99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Habilidades Estratégicas de</a:t>
            </a:r>
            <a:endParaRPr lang="es-ES" altLang="es-CO" sz="4000" dirty="0">
              <a:solidFill>
                <a:srgbClr val="99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5" name="Rectangle 13"/>
          <p:cNvSpPr>
            <a:spLocks noChangeArrowheads="1"/>
          </p:cNvSpPr>
          <p:nvPr/>
        </p:nvSpPr>
        <p:spPr bwMode="auto">
          <a:xfrm>
            <a:off x="638851" y="715248"/>
            <a:ext cx="8505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CO" sz="540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Dirección de Personal</a:t>
            </a:r>
            <a:endParaRPr lang="es-ES" altLang="es-CO" sz="5400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1892300" y="6021388"/>
            <a:ext cx="4752975" cy="8366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057" name="Rectangle 15"/>
          <p:cNvSpPr>
            <a:spLocks noChangeArrowheads="1"/>
          </p:cNvSpPr>
          <p:nvPr/>
        </p:nvSpPr>
        <p:spPr bwMode="auto">
          <a:xfrm>
            <a:off x="0" y="56896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2343150" y="2580635"/>
            <a:ext cx="6483350" cy="416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65225" indent="-1165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err="1" smtClean="0">
                <a:solidFill>
                  <a:srgbClr val="990000"/>
                </a:solidFill>
              </a:rPr>
              <a:t>Engagement</a:t>
            </a:r>
            <a:endParaRPr lang="es-CO" altLang="es-CO" b="1" dirty="0" smtClean="0">
              <a:solidFill>
                <a:srgbClr val="990000"/>
              </a:solidFill>
            </a:endParaRP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>
                <a:solidFill>
                  <a:srgbClr val="990000"/>
                </a:solidFill>
              </a:rPr>
              <a:t>L</a:t>
            </a:r>
            <a:r>
              <a:rPr lang="es-CO" altLang="es-CO" b="1" dirty="0" smtClean="0">
                <a:solidFill>
                  <a:srgbClr val="990000"/>
                </a:solidFill>
              </a:rPr>
              <a:t>as personalidades y el modelo CID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Destrezas para la dirección de personal</a:t>
            </a:r>
            <a:endParaRPr lang="es-CO" altLang="es-CO" dirty="0">
              <a:solidFill>
                <a:srgbClr val="990000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La genética del logro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Actitud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Poder de la atracción</a:t>
            </a:r>
            <a:endParaRPr lang="es-CO" altLang="es-CO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</a:pPr>
            <a:endParaRPr lang="es-CO" altLang="es-CO" dirty="0" smtClean="0">
              <a:solidFill>
                <a:srgbClr val="990000"/>
              </a:solidFill>
            </a:endParaRP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Paradigmas y cambios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Carisma e influencia</a:t>
            </a:r>
          </a:p>
          <a:p>
            <a:pPr marL="1612900" indent="-352425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s-CO" altLang="es-CO" b="1" dirty="0" smtClean="0">
                <a:solidFill>
                  <a:srgbClr val="990000"/>
                </a:solidFill>
              </a:rPr>
              <a:t>Poder de la gratitud</a:t>
            </a:r>
            <a:endParaRPr lang="es-CO" altLang="es-CO" b="1" dirty="0" smtClean="0">
              <a:solidFill>
                <a:srgbClr val="1C6394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08000" y="2989578"/>
            <a:ext cx="27892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65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65225" indent="-11652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CO" altLang="es-CO" b="1" dirty="0" smtClean="0">
                <a:solidFill>
                  <a:srgbClr val="1C6394"/>
                </a:solidFill>
              </a:rPr>
              <a:t>Sesión 1</a:t>
            </a:r>
            <a:r>
              <a:rPr lang="es-CO" altLang="es-CO" b="1" dirty="0">
                <a:solidFill>
                  <a:srgbClr val="1C6394"/>
                </a:solidFill>
              </a:rPr>
              <a:t>:</a:t>
            </a:r>
            <a:r>
              <a:rPr lang="es-CO" altLang="es-CO" b="1" dirty="0">
                <a:solidFill>
                  <a:srgbClr val="CC0000"/>
                </a:solidFill>
              </a:rPr>
              <a:t> </a:t>
            </a:r>
            <a:r>
              <a:rPr lang="es-CO" altLang="es-CO" dirty="0" smtClean="0">
                <a:solidFill>
                  <a:srgbClr val="990000"/>
                </a:solidFill>
              </a:rPr>
              <a:t>Octubre 13</a:t>
            </a: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CO" altLang="es-CO" b="1" dirty="0" smtClean="0">
                <a:solidFill>
                  <a:srgbClr val="1C6394"/>
                </a:solidFill>
              </a:rPr>
              <a:t>Sesión 2</a:t>
            </a:r>
            <a:r>
              <a:rPr lang="es-CO" altLang="es-CO" b="1" dirty="0">
                <a:solidFill>
                  <a:srgbClr val="1C6394"/>
                </a:solidFill>
              </a:rPr>
              <a:t>:</a:t>
            </a:r>
            <a:r>
              <a:rPr lang="es-CO" altLang="es-CO" b="1" dirty="0">
                <a:solidFill>
                  <a:srgbClr val="CC0000"/>
                </a:solidFill>
              </a:rPr>
              <a:t> </a:t>
            </a:r>
            <a:r>
              <a:rPr lang="es-CO" altLang="es-CO" dirty="0" smtClean="0">
                <a:solidFill>
                  <a:srgbClr val="990000"/>
                </a:solidFill>
              </a:rPr>
              <a:t>Octubre 27 </a:t>
            </a: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dirty="0" smtClean="0">
              <a:solidFill>
                <a:srgbClr val="990000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s-CO" altLang="es-CO" b="1" dirty="0" smtClean="0">
              <a:solidFill>
                <a:srgbClr val="1C6394"/>
              </a:solidFill>
            </a:endParaRPr>
          </a:p>
          <a:p>
            <a:pPr algn="r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s-CO" altLang="es-CO" b="1" dirty="0" smtClean="0">
                <a:solidFill>
                  <a:srgbClr val="1C6394"/>
                </a:solidFill>
              </a:rPr>
              <a:t>Sesión 3</a:t>
            </a:r>
            <a:r>
              <a:rPr lang="es-CO" altLang="es-CO" b="1" dirty="0">
                <a:solidFill>
                  <a:srgbClr val="1C6394"/>
                </a:solidFill>
              </a:rPr>
              <a:t>:</a:t>
            </a:r>
            <a:r>
              <a:rPr lang="es-CO" altLang="es-CO" b="1" dirty="0">
                <a:solidFill>
                  <a:srgbClr val="CC0000"/>
                </a:solidFill>
              </a:rPr>
              <a:t> </a:t>
            </a:r>
            <a:r>
              <a:rPr lang="es-CO" altLang="es-CO" dirty="0" smtClean="0">
                <a:solidFill>
                  <a:srgbClr val="990000"/>
                </a:solidFill>
              </a:rPr>
              <a:t>Noviembre 10 </a:t>
            </a:r>
          </a:p>
        </p:txBody>
      </p:sp>
    </p:spTree>
    <p:extLst>
      <p:ext uri="{BB962C8B-B14F-4D97-AF65-F5344CB8AC3E}">
        <p14:creationId xmlns:p14="http://schemas.microsoft.com/office/powerpoint/2010/main" val="2831176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http://t3.gstatic.com/images?q=tbn:zo2_3uuubw708M:http://blogs.lne.es/luismariaalonso/files/2009/02/cerd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0" y="3142923"/>
            <a:ext cx="2068117" cy="17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t2.gstatic.com/images?q=tbn:ZtRSdTuPs6K9jM:http://adigital.pntic.mec.es/lcra.de.villasinta/cuentos/imagenes%2520cuentos/la%2520gallina%2520colorada%25202.gif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89" y="3061847"/>
            <a:ext cx="1903411" cy="2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t1.gstatic.com/images?q=tbn:YsEt6KAt-0IVRM:http://www.guisando.org/system/files%3Ffile%3Dimages/huevos-fritos-con-bacon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9550" y="2514598"/>
            <a:ext cx="3282950" cy="2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1446366"/>
            <a:ext cx="9144000" cy="106823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90000"/>
                </a:solidFill>
                <a:latin typeface="Arial Black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ES" b="1" kern="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¿</a:t>
            </a:r>
            <a:r>
              <a:rPr lang="es-ES" b="1" kern="0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Participar o Comprometerse</a:t>
            </a:r>
            <a:r>
              <a:rPr lang="es-ES" b="1" kern="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?</a:t>
            </a:r>
            <a:endParaRPr lang="es-ES" b="1" kern="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8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0662" y="1261010"/>
            <a:ext cx="8453438" cy="4174590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000" dirty="0" err="1" smtClean="0">
                <a:solidFill>
                  <a:srgbClr val="990000"/>
                </a:solidFill>
              </a:rPr>
              <a:t>E</a:t>
            </a:r>
            <a:r>
              <a:rPr lang="es-CO" sz="2000" i="1" dirty="0" err="1" smtClean="0">
                <a:solidFill>
                  <a:srgbClr val="990000"/>
                </a:solidFill>
              </a:rPr>
              <a:t>ngagement</a:t>
            </a:r>
            <a:r>
              <a:rPr lang="es-CO" sz="2000" i="1" dirty="0" smtClean="0">
                <a:solidFill>
                  <a:srgbClr val="990000"/>
                </a:solidFill>
              </a:rPr>
              <a:t> </a:t>
            </a:r>
            <a:r>
              <a:rPr lang="es-CO" sz="2000" i="1" dirty="0">
                <a:solidFill>
                  <a:srgbClr val="990000"/>
                </a:solidFill>
              </a:rPr>
              <a:t>personal:</a:t>
            </a:r>
            <a:r>
              <a:rPr lang="es-CO" sz="2000" b="0" dirty="0">
                <a:solidFill>
                  <a:srgbClr val="002060"/>
                </a:solidFill>
              </a:rPr>
              <a:t> “</a:t>
            </a:r>
            <a:r>
              <a:rPr lang="es-CO" sz="2000" b="0" i="1" dirty="0">
                <a:solidFill>
                  <a:srgbClr val="002060"/>
                </a:solidFill>
              </a:rPr>
              <a:t>…aprovechamiento de los miembros de la organización de sus propios roles de trabajo: en el </a:t>
            </a:r>
            <a:r>
              <a:rPr lang="es-CO" sz="2000" b="0" i="1" dirty="0" err="1">
                <a:solidFill>
                  <a:srgbClr val="002060"/>
                </a:solidFill>
              </a:rPr>
              <a:t>engagement</a:t>
            </a:r>
            <a:r>
              <a:rPr lang="es-CO" sz="2000" b="0" i="1" dirty="0">
                <a:solidFill>
                  <a:srgbClr val="002060"/>
                </a:solidFill>
              </a:rPr>
              <a:t>, las personas utilizan y se expresan a sí mismas </a:t>
            </a:r>
            <a:r>
              <a:rPr lang="es-CO" sz="2000" i="1" dirty="0">
                <a:solidFill>
                  <a:srgbClr val="990000"/>
                </a:solidFill>
              </a:rPr>
              <a:t>física, cognitiva, emocional y mentalmente </a:t>
            </a:r>
            <a:r>
              <a:rPr lang="es-CO" sz="2000" b="0" i="1" dirty="0">
                <a:solidFill>
                  <a:srgbClr val="002060"/>
                </a:solidFill>
              </a:rPr>
              <a:t>durante el desarrollo de sus roles</a:t>
            </a:r>
            <a:r>
              <a:rPr lang="es-CO" sz="2000" b="0" dirty="0">
                <a:solidFill>
                  <a:srgbClr val="002060"/>
                </a:solidFill>
              </a:rPr>
              <a:t>” (</a:t>
            </a:r>
            <a:r>
              <a:rPr lang="es-CO" sz="2000" b="0" dirty="0" err="1">
                <a:solidFill>
                  <a:srgbClr val="002060"/>
                </a:solidFill>
              </a:rPr>
              <a:t>Kahn</a:t>
            </a:r>
            <a:r>
              <a:rPr lang="es-CO" sz="2000" b="0" dirty="0">
                <a:solidFill>
                  <a:srgbClr val="002060"/>
                </a:solidFill>
              </a:rPr>
              <a:t>, 1990 p.694).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Es un </a:t>
            </a:r>
            <a:r>
              <a:rPr lang="es-CO" sz="2000" dirty="0">
                <a:solidFill>
                  <a:srgbClr val="990000"/>
                </a:solidFill>
              </a:rPr>
              <a:t>estado psicológico </a:t>
            </a:r>
            <a:r>
              <a:rPr lang="es-CO" sz="2000" b="0" dirty="0">
                <a:solidFill>
                  <a:srgbClr val="002060"/>
                </a:solidFill>
              </a:rPr>
              <a:t>de realización o la antítesis positiva del </a:t>
            </a:r>
            <a:r>
              <a:rPr lang="es-CO" sz="2000" b="0" dirty="0">
                <a:solidFill>
                  <a:srgbClr val="002060"/>
                </a:solidFill>
                <a:hlinkClick r:id="rId2" tooltip="m:w:en:Burnout (psychology)"/>
              </a:rPr>
              <a:t>burnout</a:t>
            </a:r>
            <a:r>
              <a:rPr lang="es-CO" sz="2000" b="0" dirty="0">
                <a:solidFill>
                  <a:srgbClr val="002060"/>
                </a:solidFill>
              </a:rPr>
              <a:t> o </a:t>
            </a:r>
            <a:r>
              <a:rPr lang="es-CO" sz="2000" b="0" i="1" dirty="0">
                <a:solidFill>
                  <a:srgbClr val="002060"/>
                </a:solidFill>
              </a:rPr>
              <a:t>síndrome de estar quemado en el trabajo</a:t>
            </a:r>
            <a:r>
              <a:rPr lang="es-CO" sz="2000" b="0" dirty="0">
                <a:solidFill>
                  <a:srgbClr val="002060"/>
                </a:solidFill>
              </a:rPr>
              <a:t> (</a:t>
            </a:r>
            <a:r>
              <a:rPr lang="es-CO" sz="2000" b="0" dirty="0" err="1">
                <a:solidFill>
                  <a:srgbClr val="002060"/>
                </a:solidFill>
              </a:rPr>
              <a:t>Schaufeli</a:t>
            </a:r>
            <a:r>
              <a:rPr lang="es-CO" sz="2000" b="0" dirty="0">
                <a:solidFill>
                  <a:srgbClr val="002060"/>
                </a:solidFill>
              </a:rPr>
              <a:t> y </a:t>
            </a:r>
            <a:r>
              <a:rPr lang="es-CO" sz="2000" b="0" dirty="0" err="1">
                <a:solidFill>
                  <a:srgbClr val="002060"/>
                </a:solidFill>
              </a:rPr>
              <a:t>Salanova</a:t>
            </a:r>
            <a:r>
              <a:rPr lang="es-CO" sz="2000" b="0" dirty="0">
                <a:solidFill>
                  <a:srgbClr val="002060"/>
                </a:solidFill>
              </a:rPr>
              <a:t>, 2007).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O" sz="2000" b="0" dirty="0">
                <a:solidFill>
                  <a:srgbClr val="002060"/>
                </a:solidFill>
              </a:rPr>
              <a:t>Los trabajadores </a:t>
            </a:r>
            <a:r>
              <a:rPr lang="es-CO" sz="2000" b="0" i="1" dirty="0" err="1">
                <a:solidFill>
                  <a:srgbClr val="002060"/>
                </a:solidFill>
              </a:rPr>
              <a:t>engaged</a:t>
            </a:r>
            <a:r>
              <a:rPr lang="es-CO" sz="2000" b="0" dirty="0">
                <a:solidFill>
                  <a:srgbClr val="002060"/>
                </a:solidFill>
              </a:rPr>
              <a:t> (comprometidos o implicados) tienen un </a:t>
            </a:r>
            <a:r>
              <a:rPr lang="es-CO" sz="2000" dirty="0">
                <a:solidFill>
                  <a:srgbClr val="990000"/>
                </a:solidFill>
              </a:rPr>
              <a:t>sentimiento de conexión energética y efectiva </a:t>
            </a:r>
            <a:r>
              <a:rPr lang="es-CO" sz="2000" b="0" dirty="0">
                <a:solidFill>
                  <a:srgbClr val="002060"/>
                </a:solidFill>
              </a:rPr>
              <a:t>con su trabajo, en lugar de ver su trabajo como estresante y demandante lo perciben como retador. Para ellos, </a:t>
            </a:r>
            <a:r>
              <a:rPr lang="es-CO" sz="2000" dirty="0">
                <a:solidFill>
                  <a:srgbClr val="990000"/>
                </a:solidFill>
              </a:rPr>
              <a:t>el trabajo es divertido y no una carga</a:t>
            </a:r>
            <a:r>
              <a:rPr lang="es-CO" sz="2000" b="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78681" y="481167"/>
            <a:ext cx="7285038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Algunas Definiciones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12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4757" y="1395267"/>
            <a:ext cx="8819243" cy="3096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1900" dirty="0">
                <a:solidFill>
                  <a:srgbClr val="990000"/>
                </a:solidFill>
              </a:rPr>
              <a:t>El compromiso se define por tres aspectos (</a:t>
            </a:r>
            <a:r>
              <a:rPr lang="es-CO" sz="1900" dirty="0" err="1">
                <a:solidFill>
                  <a:srgbClr val="990000"/>
                </a:solidFill>
              </a:rPr>
              <a:t>Porter</a:t>
            </a:r>
            <a:r>
              <a:rPr lang="es-CO" sz="1900" dirty="0">
                <a:solidFill>
                  <a:srgbClr val="990000"/>
                </a:solidFill>
              </a:rPr>
              <a:t> 1970):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b="0" dirty="0">
                <a:solidFill>
                  <a:srgbClr val="002060"/>
                </a:solidFill>
              </a:rPr>
              <a:t>Un fuerte deseo de permanecer siendo un miembro de la organización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b="0" dirty="0">
                <a:solidFill>
                  <a:srgbClr val="002060"/>
                </a:solidFill>
              </a:rPr>
              <a:t>Una disposición de hacer grandes esfuerzos en favor de la organización.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b="0" dirty="0">
                <a:solidFill>
                  <a:srgbClr val="002060"/>
                </a:solidFill>
              </a:rPr>
              <a:t>Y una creencia sólida en y aceptación de los valores y objetivos de la organización. </a:t>
            </a:r>
          </a:p>
          <a:p>
            <a:pPr marL="0" indent="0">
              <a:buNone/>
            </a:pPr>
            <a:endParaRPr lang="es-CO" sz="19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CO" sz="1900" dirty="0">
                <a:solidFill>
                  <a:srgbClr val="990000"/>
                </a:solidFill>
              </a:rPr>
              <a:t>El nivel de compromiso se ve reflejado en varios aspectos de la vida laboral: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b="0" dirty="0">
                <a:solidFill>
                  <a:srgbClr val="002060"/>
                </a:solidFill>
              </a:rPr>
              <a:t>La calidad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b="0" dirty="0">
                <a:solidFill>
                  <a:srgbClr val="002060"/>
                </a:solidFill>
              </a:rPr>
              <a:t>El rendimiento.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b="0" dirty="0">
                <a:solidFill>
                  <a:srgbClr val="002060"/>
                </a:solidFill>
              </a:rPr>
              <a:t>La asistencia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1900" b="0" dirty="0">
                <a:solidFill>
                  <a:srgbClr val="002060"/>
                </a:solidFill>
              </a:rPr>
              <a:t>Y la permanencia.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78681" y="481167"/>
            <a:ext cx="7285038" cy="49590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s-ES" sz="4800" b="1" dirty="0" smtClean="0">
                <a:solidFill>
                  <a:srgbClr val="1C6394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Arial"/>
              </a:rPr>
              <a:t>Algunas Definiciones</a:t>
            </a:r>
            <a:endParaRPr lang="es-ES" sz="4800" b="1" dirty="0">
              <a:solidFill>
                <a:srgbClr val="1C6394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15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E6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E6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sz="3200" b="0" i="0" u="none" strike="noStrike" kern="0" cap="none" spc="0" normalizeH="0" baseline="0" noProof="0" dirty="0" smtClean="0">
            <a:ln>
              <a:noFill/>
            </a:ln>
            <a:solidFill>
              <a:srgbClr val="1C6394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2429</Words>
  <Application>Microsoft Office PowerPoint</Application>
  <PresentationFormat>Presentación en pantalla (4:3)</PresentationFormat>
  <Paragraphs>364</Paragraphs>
  <Slides>44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Arial Black</vt:lpstr>
      <vt:lpstr>Calibri</vt:lpstr>
      <vt:lpstr>Comic Sans MS</vt:lpstr>
      <vt:lpstr>Courier New</vt:lpstr>
      <vt:lpstr>Monotype Corsiva</vt:lpstr>
      <vt:lpstr>Symbol</vt:lpstr>
      <vt:lpstr>Times New Roman</vt:lpstr>
      <vt:lpstr>Wingdings</vt:lpstr>
      <vt:lpstr>Diseño predeterminado</vt:lpstr>
      <vt:lpstr>Presentación de PowerPoint</vt:lpstr>
      <vt:lpstr>Ejercicio Preliminar</vt:lpstr>
      <vt:lpstr>Preguntas Preliminares</vt:lpstr>
      <vt:lpstr>Labels</vt:lpstr>
      <vt:lpstr>Presentación de PowerPoint</vt:lpstr>
      <vt:lpstr>Presentación de PowerPoint</vt:lpstr>
      <vt:lpstr>Presentación de PowerPoint</vt:lpstr>
      <vt:lpstr>Algunas Definiciones</vt:lpstr>
      <vt:lpstr>Algunas Definiciones</vt:lpstr>
      <vt:lpstr>Algunas Definiciones</vt:lpstr>
      <vt:lpstr>Algunas Definiciones</vt:lpstr>
      <vt:lpstr>Sentido de Pertenencia es:</vt:lpstr>
      <vt:lpstr>Algunas Herramientas</vt:lpstr>
      <vt:lpstr>Algunas Herramientas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ucc</dc:creator>
  <cp:lastModifiedBy>Diego Villalobos</cp:lastModifiedBy>
  <cp:revision>60</cp:revision>
  <dcterms:created xsi:type="dcterms:W3CDTF">2009-08-10T20:15:20Z</dcterms:created>
  <dcterms:modified xsi:type="dcterms:W3CDTF">2018-10-13T02:56:49Z</dcterms:modified>
</cp:coreProperties>
</file>