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6"/>
  </p:notesMasterIdLst>
  <p:handoutMasterIdLst>
    <p:handoutMasterId r:id="rId77"/>
  </p:handoutMasterIdLst>
  <p:sldIdLst>
    <p:sldId id="465" r:id="rId2"/>
    <p:sldId id="492" r:id="rId3"/>
    <p:sldId id="493" r:id="rId4"/>
    <p:sldId id="462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80" r:id="rId20"/>
    <p:sldId id="489" r:id="rId21"/>
    <p:sldId id="481" r:id="rId22"/>
    <p:sldId id="482" r:id="rId23"/>
    <p:sldId id="484" r:id="rId24"/>
    <p:sldId id="485" r:id="rId25"/>
    <p:sldId id="486" r:id="rId26"/>
    <p:sldId id="487" r:id="rId27"/>
    <p:sldId id="488" r:id="rId28"/>
    <p:sldId id="534" r:id="rId29"/>
    <p:sldId id="535" r:id="rId30"/>
    <p:sldId id="536" r:id="rId31"/>
    <p:sldId id="537" r:id="rId32"/>
    <p:sldId id="490" r:id="rId33"/>
    <p:sldId id="516" r:id="rId34"/>
    <p:sldId id="517" r:id="rId35"/>
    <p:sldId id="518" r:id="rId36"/>
    <p:sldId id="519" r:id="rId37"/>
    <p:sldId id="520" r:id="rId38"/>
    <p:sldId id="521" r:id="rId39"/>
    <p:sldId id="522" r:id="rId40"/>
    <p:sldId id="523" r:id="rId41"/>
    <p:sldId id="524" r:id="rId42"/>
    <p:sldId id="525" r:id="rId43"/>
    <p:sldId id="526" r:id="rId44"/>
    <p:sldId id="527" r:id="rId45"/>
    <p:sldId id="528" r:id="rId46"/>
    <p:sldId id="529" r:id="rId47"/>
    <p:sldId id="530" r:id="rId48"/>
    <p:sldId id="531" r:id="rId49"/>
    <p:sldId id="532" r:id="rId50"/>
    <p:sldId id="538" r:id="rId51"/>
    <p:sldId id="539" r:id="rId52"/>
    <p:sldId id="540" r:id="rId53"/>
    <p:sldId id="541" r:id="rId54"/>
    <p:sldId id="533" r:id="rId55"/>
    <p:sldId id="494" r:id="rId56"/>
    <p:sldId id="495" r:id="rId57"/>
    <p:sldId id="496" r:id="rId58"/>
    <p:sldId id="497" r:id="rId59"/>
    <p:sldId id="498" r:id="rId60"/>
    <p:sldId id="499" r:id="rId61"/>
    <p:sldId id="500" r:id="rId62"/>
    <p:sldId id="501" r:id="rId63"/>
    <p:sldId id="502" r:id="rId64"/>
    <p:sldId id="503" r:id="rId65"/>
    <p:sldId id="504" r:id="rId66"/>
    <p:sldId id="505" r:id="rId67"/>
    <p:sldId id="506" r:id="rId68"/>
    <p:sldId id="507" r:id="rId69"/>
    <p:sldId id="508" r:id="rId70"/>
    <p:sldId id="509" r:id="rId71"/>
    <p:sldId id="510" r:id="rId72"/>
    <p:sldId id="511" r:id="rId73"/>
    <p:sldId id="491" r:id="rId74"/>
    <p:sldId id="483" r:id="rId75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394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22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C756A4-247B-485E-846C-1CF3D5F7A56D}" type="datetimeFigureOut">
              <a:rPr lang="es-CO"/>
              <a:pPr>
                <a:defRPr/>
              </a:pPr>
              <a:t>26/10/2018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741181-E3D3-48C8-92AB-74EAA7E6923B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11204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1A34C7-2BD2-40F1-9F9A-0594A6F6C6BD}" type="datetimeFigureOut">
              <a:rPr lang="es-CO"/>
              <a:pPr>
                <a:defRPr/>
              </a:pPr>
              <a:t>26/10/2018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2AFB7B1-821B-49C9-A855-1DFCFBED3B35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056051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FB7B1-821B-49C9-A855-1DFCFBED3B35}" type="slidenum">
              <a:rPr lang="es-CO" altLang="es-CO" smtClean="0"/>
              <a:pPr/>
              <a:t>2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009824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9277C0-4425-4229-BBCD-E27F91AC0FC7}" type="slidenum">
              <a:rPr lang="es-ES" altLang="es-CO">
                <a:latin typeface="Calibri" panose="020F0502020204030204" pitchFamily="34" charset="0"/>
              </a:rPr>
              <a:pPr eaLnBrk="1" hangingPunct="1"/>
              <a:t>13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4106452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ADFD4F-C40E-499E-AE11-A6693554C88E}" type="slidenum">
              <a:rPr lang="es-ES" altLang="es-CO">
                <a:latin typeface="Calibri" panose="020F0502020204030204" pitchFamily="34" charset="0"/>
              </a:rPr>
              <a:pPr eaLnBrk="1" hangingPunct="1"/>
              <a:t>14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092260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8AB585-D576-45C1-B067-9CBF8DDE94E2}" type="slidenum">
              <a:rPr lang="es-ES" altLang="es-CO">
                <a:latin typeface="Calibri" panose="020F0502020204030204" pitchFamily="34" charset="0"/>
              </a:rPr>
              <a:pPr eaLnBrk="1" hangingPunct="1"/>
              <a:t>15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974942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67FB50-D937-4943-A1AD-4CC15BCBFDFA}" type="slidenum">
              <a:rPr lang="es-ES" altLang="es-CO">
                <a:latin typeface="Calibri" panose="020F0502020204030204" pitchFamily="34" charset="0"/>
              </a:rPr>
              <a:pPr eaLnBrk="1" hangingPunct="1"/>
              <a:t>16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285331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02C230-659E-4DCB-AB2B-B121ADCEE567}" type="slidenum">
              <a:rPr lang="es-ES" altLang="es-CO">
                <a:latin typeface="Calibri" panose="020F0502020204030204" pitchFamily="34" charset="0"/>
              </a:rPr>
              <a:pPr eaLnBrk="1" hangingPunct="1"/>
              <a:t>17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127220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273373-1094-4B2E-AB8F-0234B65C0853}" type="slidenum">
              <a:rPr lang="es-ES" altLang="es-CO">
                <a:latin typeface="Calibri" panose="020F0502020204030204" pitchFamily="34" charset="0"/>
              </a:rPr>
              <a:pPr eaLnBrk="1" hangingPunct="1"/>
              <a:t>18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096284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90655F-5B17-46F0-AA91-4143F2F13715}" type="slidenum">
              <a:rPr lang="es-ES" altLang="es-CO">
                <a:latin typeface="Calibri" panose="020F0502020204030204" pitchFamily="34" charset="0"/>
              </a:rPr>
              <a:pPr eaLnBrk="1" hangingPunct="1"/>
              <a:t>19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185038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7DA250-EB23-43B5-9009-C2A4EF8CFC75}" type="slidenum">
              <a:rPr lang="es-ES" altLang="es-CO">
                <a:latin typeface="Calibri" panose="020F0502020204030204" pitchFamily="34" charset="0"/>
              </a:rPr>
              <a:pPr eaLnBrk="1" hangingPunct="1"/>
              <a:t>20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367443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589613-80FB-4451-A5BD-5B402EAB8C27}" type="slidenum">
              <a:rPr lang="es-ES" altLang="es-CO">
                <a:latin typeface="Calibri" panose="020F0502020204030204" pitchFamily="34" charset="0"/>
              </a:rPr>
              <a:pPr eaLnBrk="1" hangingPunct="1"/>
              <a:t>21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829247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6A29EA-CE86-4BCD-A161-A86BD681FF38}" type="slidenum">
              <a:rPr lang="es-ES" altLang="es-CO">
                <a:latin typeface="Calibri" panose="020F0502020204030204" pitchFamily="34" charset="0"/>
              </a:rPr>
              <a:pPr eaLnBrk="1" hangingPunct="1"/>
              <a:t>22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45258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99DE7E-5C19-433D-BD9D-EAE0444EE63C}" type="slidenum">
              <a:rPr lang="es-ES" altLang="es-CO">
                <a:latin typeface="Calibri" panose="020F0502020204030204" pitchFamily="34" charset="0"/>
              </a:rPr>
              <a:pPr eaLnBrk="1" hangingPunct="1"/>
              <a:t>5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934123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75FA63-EF91-4BBE-829C-9DD0EF8F55E4}" type="slidenum">
              <a:rPr lang="es-ES" altLang="es-CO">
                <a:cs typeface="Arial" panose="020B0604020202020204" pitchFamily="34" charset="0"/>
              </a:rPr>
              <a:pPr eaLnBrk="1" hangingPunct="1"/>
              <a:t>23</a:t>
            </a:fld>
            <a:endParaRPr lang="es-ES" altLang="es-CO">
              <a:cs typeface="Arial" panose="020B0604020202020204" pitchFamily="34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46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6CE260-C22E-4EC5-B212-00ACF2D67226}" type="slidenum">
              <a:rPr lang="es-ES" altLang="es-CO">
                <a:cs typeface="Arial" panose="020B0604020202020204" pitchFamily="34" charset="0"/>
              </a:rPr>
              <a:pPr eaLnBrk="1" hangingPunct="1"/>
              <a:t>24</a:t>
            </a:fld>
            <a:endParaRPr lang="es-ES" altLang="es-CO">
              <a:cs typeface="Arial" panose="020B0604020202020204" pitchFamily="34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48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FCBAA-CD4A-408D-80F8-EC7BFD5F7DA2}" type="slidenum">
              <a:rPr lang="es-ES" altLang="es-CO">
                <a:cs typeface="Arial" panose="020B0604020202020204" pitchFamily="34" charset="0"/>
              </a:rPr>
              <a:pPr eaLnBrk="1" hangingPunct="1"/>
              <a:t>25</a:t>
            </a:fld>
            <a:endParaRPr lang="es-ES" altLang="es-CO">
              <a:cs typeface="Arial" panose="020B0604020202020204" pitchFamily="34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43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31F084-844F-43FF-A104-C98B971B44A8}" type="slidenum">
              <a:rPr lang="es-ES" altLang="es-CO">
                <a:cs typeface="Arial" panose="020B0604020202020204" pitchFamily="34" charset="0"/>
              </a:rPr>
              <a:pPr eaLnBrk="1" hangingPunct="1"/>
              <a:t>26</a:t>
            </a:fld>
            <a:endParaRPr lang="es-ES" altLang="es-CO">
              <a:cs typeface="Arial" panose="020B0604020202020204" pitchFamily="34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081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31F084-844F-43FF-A104-C98B971B44A8}" type="slidenum">
              <a:rPr lang="es-ES" altLang="es-CO">
                <a:cs typeface="Arial" panose="020B0604020202020204" pitchFamily="34" charset="0"/>
              </a:rPr>
              <a:pPr eaLnBrk="1" hangingPunct="1"/>
              <a:t>27</a:t>
            </a:fld>
            <a:endParaRPr lang="es-ES" altLang="es-CO">
              <a:cs typeface="Arial" panose="020B0604020202020204" pitchFamily="34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838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F31FF87-9B80-4659-B52D-124C42B6311F}" type="slidenum">
              <a:rPr lang="es-ES" altLang="es-CO" sz="1200">
                <a:latin typeface="Calibri" panose="020F0502020204030204" pitchFamily="34" charset="0"/>
              </a:rPr>
              <a:pPr algn="r" eaLnBrk="1" hangingPunct="1"/>
              <a:t>28</a:t>
            </a:fld>
            <a:endParaRPr lang="es-ES" altLang="es-CO" sz="1200">
              <a:latin typeface="Calibri" panose="020F0502020204030204" pitchFamily="34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O" smtClean="0"/>
          </a:p>
        </p:txBody>
      </p:sp>
    </p:spTree>
    <p:extLst>
      <p:ext uri="{BB962C8B-B14F-4D97-AF65-F5344CB8AC3E}">
        <p14:creationId xmlns:p14="http://schemas.microsoft.com/office/powerpoint/2010/main" val="2035540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64A101-6C8D-4414-950E-8B2DD167D0D2}" type="slidenum">
              <a:rPr lang="es-ES" altLang="es-CO">
                <a:latin typeface="Calibri" panose="020F0502020204030204" pitchFamily="34" charset="0"/>
              </a:rPr>
              <a:pPr eaLnBrk="1" hangingPunct="1"/>
              <a:t>29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O" smtClean="0"/>
          </a:p>
        </p:txBody>
      </p:sp>
    </p:spTree>
    <p:extLst>
      <p:ext uri="{BB962C8B-B14F-4D97-AF65-F5344CB8AC3E}">
        <p14:creationId xmlns:p14="http://schemas.microsoft.com/office/powerpoint/2010/main" val="28627720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0699CC-95EC-4D48-95C6-FE57D36C1C03}" type="slidenum">
              <a:rPr lang="es-ES" altLang="es-CO">
                <a:latin typeface="Calibri" panose="020F0502020204030204" pitchFamily="34" charset="0"/>
              </a:rPr>
              <a:pPr eaLnBrk="1" hangingPunct="1"/>
              <a:t>30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O" smtClean="0"/>
          </a:p>
        </p:txBody>
      </p:sp>
    </p:spTree>
    <p:extLst>
      <p:ext uri="{BB962C8B-B14F-4D97-AF65-F5344CB8AC3E}">
        <p14:creationId xmlns:p14="http://schemas.microsoft.com/office/powerpoint/2010/main" val="3383484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959555-4275-4ACD-B623-2B534372270C}" type="slidenum">
              <a:rPr lang="es-ES" altLang="es-CO">
                <a:latin typeface="Calibri" panose="020F0502020204030204" pitchFamily="34" charset="0"/>
              </a:rPr>
              <a:pPr eaLnBrk="1" hangingPunct="1"/>
              <a:t>31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O" smtClean="0"/>
          </a:p>
        </p:txBody>
      </p:sp>
    </p:spTree>
    <p:extLst>
      <p:ext uri="{BB962C8B-B14F-4D97-AF65-F5344CB8AC3E}">
        <p14:creationId xmlns:p14="http://schemas.microsoft.com/office/powerpoint/2010/main" val="1701192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BA8B16-6A3E-4C0F-A70B-CDED27BE71EB}" type="slidenum">
              <a:rPr lang="es-ES" altLang="es-CO">
                <a:latin typeface="Calibri" panose="020F0502020204030204" pitchFamily="34" charset="0"/>
              </a:rPr>
              <a:pPr eaLnBrk="1" hangingPunct="1"/>
              <a:t>32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429123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E09EC1-1166-4A0B-9C42-E8F72D64190F}" type="slidenum">
              <a:rPr lang="es-ES" altLang="es-CO">
                <a:latin typeface="Calibri" panose="020F0502020204030204" pitchFamily="34" charset="0"/>
              </a:rPr>
              <a:pPr eaLnBrk="1" hangingPunct="1"/>
              <a:t>6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5185256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5990D4-4779-4FE2-BAFE-FAF67C233BC7}" type="slidenum">
              <a:rPr lang="es-ES" altLang="es-CO">
                <a:latin typeface="Calibri" panose="020F0502020204030204" pitchFamily="34" charset="0"/>
              </a:rPr>
              <a:pPr eaLnBrk="1" hangingPunct="1"/>
              <a:t>33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3661878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35B8EB-A205-4EDB-936F-A59471E749E9}" type="slidenum">
              <a:rPr lang="es-ES" altLang="es-CO">
                <a:latin typeface="Calibri" panose="020F0502020204030204" pitchFamily="34" charset="0"/>
              </a:rPr>
              <a:pPr eaLnBrk="1" hangingPunct="1"/>
              <a:t>34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8203064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7DA237-800F-4002-9DAF-3E98E08FF554}" type="slidenum">
              <a:rPr lang="es-ES" altLang="es-CO">
                <a:latin typeface="Calibri" panose="020F0502020204030204" pitchFamily="34" charset="0"/>
              </a:rPr>
              <a:pPr eaLnBrk="1" hangingPunct="1"/>
              <a:t>35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0208089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5B5B2F-24A7-4D6F-9D6F-203EA436A933}" type="slidenum">
              <a:rPr lang="es-ES" altLang="es-CO">
                <a:latin typeface="Calibri" panose="020F0502020204030204" pitchFamily="34" charset="0"/>
              </a:rPr>
              <a:pPr eaLnBrk="1" hangingPunct="1"/>
              <a:t>36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231723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731CF3-8B62-406D-AC5A-592E8D81E3E2}" type="slidenum">
              <a:rPr lang="es-ES" altLang="es-CO">
                <a:latin typeface="Calibri" panose="020F0502020204030204" pitchFamily="34" charset="0"/>
              </a:rPr>
              <a:pPr eaLnBrk="1" hangingPunct="1"/>
              <a:t>37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862835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5C84B2-EDED-42B5-8F34-C7284E13782C}" type="slidenum">
              <a:rPr lang="es-ES" altLang="es-CO">
                <a:latin typeface="Calibri" panose="020F0502020204030204" pitchFamily="34" charset="0"/>
              </a:rPr>
              <a:pPr eaLnBrk="1" hangingPunct="1"/>
              <a:t>38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2215163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839386-8F6F-48B5-812B-D699C00B2EEB}" type="slidenum">
              <a:rPr lang="es-ES" altLang="es-CO">
                <a:latin typeface="Calibri" panose="020F0502020204030204" pitchFamily="34" charset="0"/>
              </a:rPr>
              <a:pPr eaLnBrk="1" hangingPunct="1"/>
              <a:t>39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4018779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B05322-FBAF-487D-841B-FEFDDBAF7811}" type="slidenum">
              <a:rPr lang="es-ES" altLang="es-CO">
                <a:latin typeface="Calibri" panose="020F0502020204030204" pitchFamily="34" charset="0"/>
              </a:rPr>
              <a:pPr eaLnBrk="1" hangingPunct="1"/>
              <a:t>40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7910764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7A00A6-CD49-4F33-B3A4-09460A9DC91D}" type="slidenum">
              <a:rPr lang="es-ES" altLang="es-CO">
                <a:latin typeface="Calibri" panose="020F0502020204030204" pitchFamily="34" charset="0"/>
              </a:rPr>
              <a:pPr eaLnBrk="1" hangingPunct="1"/>
              <a:t>41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7988521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0740FA-9FD5-44CB-A31D-DD3165C5EE46}" type="slidenum">
              <a:rPr lang="es-ES" altLang="es-CO">
                <a:latin typeface="Calibri" panose="020F0502020204030204" pitchFamily="34" charset="0"/>
              </a:rPr>
              <a:pPr eaLnBrk="1" hangingPunct="1"/>
              <a:t>42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4104046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B828C6-9C7A-4431-A064-896BC7ECD7A0}" type="slidenum">
              <a:rPr lang="es-ES" altLang="es-CO">
                <a:latin typeface="Calibri" panose="020F0502020204030204" pitchFamily="34" charset="0"/>
              </a:rPr>
              <a:pPr eaLnBrk="1" hangingPunct="1"/>
              <a:t>7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587356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F9F7C8-18A9-4FC8-97BA-B6AAF894A450}" type="slidenum">
              <a:rPr lang="es-ES" altLang="es-CO">
                <a:latin typeface="Calibri" panose="020F0502020204030204" pitchFamily="34" charset="0"/>
              </a:rPr>
              <a:pPr eaLnBrk="1" hangingPunct="1"/>
              <a:t>43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1727649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16E092-1A30-4EB8-A609-666AA6246976}" type="slidenum">
              <a:rPr lang="es-ES" altLang="es-CO">
                <a:latin typeface="Calibri" panose="020F0502020204030204" pitchFamily="34" charset="0"/>
              </a:rPr>
              <a:pPr eaLnBrk="1" hangingPunct="1"/>
              <a:t>45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65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507AEC5-59D3-4622-8C5C-075A526175AD}" type="slidenum">
              <a:rPr lang="es-ES" altLang="es-CO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45</a:t>
            </a:fld>
            <a:endParaRPr lang="es-ES" altLang="es-CO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681049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0C4F8D-38BD-4219-A330-06A893629E45}" type="slidenum">
              <a:rPr lang="es-ES" altLang="es-CO">
                <a:latin typeface="Calibri" panose="020F0502020204030204" pitchFamily="34" charset="0"/>
              </a:rPr>
              <a:pPr eaLnBrk="1" hangingPunct="1"/>
              <a:t>46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66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1ED55F9-E50A-497F-A853-351D4886B826}" type="slidenum">
              <a:rPr lang="es-ES" altLang="es-CO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46</a:t>
            </a:fld>
            <a:endParaRPr lang="es-ES" altLang="es-CO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2260103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F8DC0A-660E-40A7-B2CD-B549138900D2}" type="slidenum">
              <a:rPr lang="es-ES" altLang="es-CO">
                <a:latin typeface="Calibri" panose="020F0502020204030204" pitchFamily="34" charset="0"/>
              </a:rPr>
              <a:pPr eaLnBrk="1" hangingPunct="1"/>
              <a:t>47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679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4D366E0-4A48-469D-9DFE-EB2D779EDACC}" type="slidenum">
              <a:rPr lang="es-ES" altLang="es-CO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47</a:t>
            </a:fld>
            <a:endParaRPr lang="es-ES" altLang="es-CO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7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8578464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E07EB8-945C-405F-8A3A-B2B70B9F61F3}" type="slidenum">
              <a:rPr lang="es-ES" altLang="es-CO">
                <a:latin typeface="Calibri" panose="020F0502020204030204" pitchFamily="34" charset="0"/>
              </a:rPr>
              <a:pPr eaLnBrk="1" hangingPunct="1"/>
              <a:t>48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2731773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F54D70-DE84-4363-A063-0DD51ADD5DDC}" type="slidenum">
              <a:rPr lang="es-ES" altLang="es-CO">
                <a:latin typeface="Calibri" panose="020F0502020204030204" pitchFamily="34" charset="0"/>
              </a:rPr>
              <a:pPr eaLnBrk="1" hangingPunct="1"/>
              <a:t>49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5527101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13C894-1E2B-4E19-8DE1-28D23FB8BC7C}" type="slidenum">
              <a:rPr lang="es-ES" altLang="es-CO">
                <a:latin typeface="Calibri" panose="020F0502020204030204" pitchFamily="34" charset="0"/>
              </a:rPr>
              <a:pPr eaLnBrk="1" hangingPunct="1"/>
              <a:t>54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1560142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2CDAE2-9A3A-4076-B04F-10C0CCAD0A43}" type="slidenum">
              <a:rPr lang="es-ES" altLang="es-CO">
                <a:latin typeface="Calibri" panose="020F0502020204030204" pitchFamily="34" charset="0"/>
              </a:rPr>
              <a:pPr eaLnBrk="1" hangingPunct="1"/>
              <a:t>55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2661627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0E395A-0FCF-4201-BA1F-659F37C8C85D}" type="slidenum">
              <a:rPr lang="es-ES" altLang="es-CO">
                <a:latin typeface="Calibri" panose="020F0502020204030204" pitchFamily="34" charset="0"/>
              </a:rPr>
              <a:pPr eaLnBrk="1" hangingPunct="1"/>
              <a:t>56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1047127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0B165E-3B42-49CA-B1FC-423078570882}" type="slidenum">
              <a:rPr lang="es-ES" altLang="es-CO">
                <a:latin typeface="Calibri" panose="020F0502020204030204" pitchFamily="34" charset="0"/>
              </a:rPr>
              <a:pPr eaLnBrk="1" hangingPunct="1"/>
              <a:t>57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733574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7DA250-EB23-43B5-9009-C2A4EF8CFC75}" type="slidenum">
              <a:rPr lang="es-ES" altLang="es-CO">
                <a:latin typeface="Calibri" panose="020F0502020204030204" pitchFamily="34" charset="0"/>
              </a:rPr>
              <a:pPr eaLnBrk="1" hangingPunct="1"/>
              <a:t>8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2824014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F948DF-0D61-422D-A566-834076B0A886}" type="slidenum">
              <a:rPr lang="es-ES" altLang="es-CO">
                <a:latin typeface="Calibri" panose="020F0502020204030204" pitchFamily="34" charset="0"/>
              </a:rPr>
              <a:pPr eaLnBrk="1" hangingPunct="1"/>
              <a:t>58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0259849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44CB42-DBA4-4DEA-997E-A8D9136738B4}" type="slidenum">
              <a:rPr lang="es-ES" altLang="es-CO">
                <a:latin typeface="Calibri" panose="020F0502020204030204" pitchFamily="34" charset="0"/>
              </a:rPr>
              <a:pPr eaLnBrk="1" hangingPunct="1"/>
              <a:t>59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5194607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761CD1-A1F3-41D2-91B1-B6F5CC64B360}" type="slidenum">
              <a:rPr lang="es-ES" altLang="es-CO">
                <a:latin typeface="Calibri" panose="020F0502020204030204" pitchFamily="34" charset="0"/>
              </a:rPr>
              <a:pPr eaLnBrk="1" hangingPunct="1"/>
              <a:t>61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5434686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B390A5-94C1-41DC-BCFF-19853C34F442}" type="slidenum">
              <a:rPr lang="es-ES" altLang="es-CO">
                <a:latin typeface="Calibri" panose="020F0502020204030204" pitchFamily="34" charset="0"/>
              </a:rPr>
              <a:pPr eaLnBrk="1" hangingPunct="1"/>
              <a:t>62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5993099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A517D9-8B63-4CBE-8013-84A6508B7BF8}" type="slidenum">
              <a:rPr lang="es-ES" altLang="es-CO">
                <a:latin typeface="Calibri" panose="020F0502020204030204" pitchFamily="34" charset="0"/>
              </a:rPr>
              <a:pPr eaLnBrk="1" hangingPunct="1"/>
              <a:t>63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9925656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E00ECCA-E334-4041-9183-4FF68C6B2BBF}" type="slidenum">
              <a:rPr lang="es-ES" altLang="es-CO">
                <a:cs typeface="Arial" panose="020B0604020202020204" pitchFamily="34" charset="0"/>
              </a:rPr>
              <a:pPr eaLnBrk="1" hangingPunct="1"/>
              <a:t>64</a:t>
            </a:fld>
            <a:endParaRPr lang="es-ES" altLang="es-CO">
              <a:cs typeface="Arial" panose="020B0604020202020204" pitchFamily="34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146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3C267E-EB1D-4258-BCAE-91849C24F7C7}" type="slidenum">
              <a:rPr lang="es-ES" altLang="es-CO">
                <a:cs typeface="Arial" panose="020B0604020202020204" pitchFamily="34" charset="0"/>
              </a:rPr>
              <a:pPr eaLnBrk="1" hangingPunct="1"/>
              <a:t>65</a:t>
            </a:fld>
            <a:endParaRPr lang="es-ES" altLang="es-CO">
              <a:cs typeface="Arial" panose="020B0604020202020204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895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C72AAA-6092-4EAE-8ECD-ABBC6C5729B7}" type="slidenum">
              <a:rPr lang="es-ES" altLang="es-CO">
                <a:cs typeface="Arial" panose="020B0604020202020204" pitchFamily="34" charset="0"/>
              </a:rPr>
              <a:pPr eaLnBrk="1" hangingPunct="1"/>
              <a:t>66</a:t>
            </a:fld>
            <a:endParaRPr lang="es-ES" altLang="es-CO">
              <a:cs typeface="Arial" panose="020B0604020202020204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874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EC086F-F959-4C83-976C-4F91473B0CD8}" type="slidenum">
              <a:rPr lang="es-ES" altLang="es-CO">
                <a:cs typeface="Arial" panose="020B0604020202020204" pitchFamily="34" charset="0"/>
              </a:rPr>
              <a:pPr eaLnBrk="1" hangingPunct="1"/>
              <a:t>67</a:t>
            </a:fld>
            <a:endParaRPr lang="es-ES" altLang="es-CO">
              <a:cs typeface="Arial" panose="020B0604020202020204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531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64FBBB-15E3-44F8-96E3-602CBBCE22F6}" type="slidenum">
              <a:rPr lang="es-ES" altLang="es-CO">
                <a:cs typeface="Arial" panose="020B0604020202020204" pitchFamily="34" charset="0"/>
              </a:rPr>
              <a:pPr eaLnBrk="1" hangingPunct="1"/>
              <a:t>68</a:t>
            </a:fld>
            <a:endParaRPr lang="es-ES" altLang="es-CO">
              <a:cs typeface="Arial" panose="020B0604020202020204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63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70B70A-33D5-4E34-A4F5-4618914656C1}" type="slidenum">
              <a:rPr lang="es-ES" altLang="es-CO">
                <a:latin typeface="Calibri" panose="020F0502020204030204" pitchFamily="34" charset="0"/>
              </a:rPr>
              <a:pPr eaLnBrk="1" hangingPunct="1"/>
              <a:t>9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2449476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E74EB9-563B-452B-9973-2BDECC8593FC}" type="slidenum">
              <a:rPr lang="es-ES" altLang="es-CO">
                <a:cs typeface="Arial" panose="020B0604020202020204" pitchFamily="34" charset="0"/>
              </a:rPr>
              <a:pPr eaLnBrk="1" hangingPunct="1"/>
              <a:t>69</a:t>
            </a:fld>
            <a:endParaRPr lang="es-ES" altLang="es-CO">
              <a:cs typeface="Arial" panose="020B0604020202020204" pitchFamily="34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101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9ADAE0-9372-44F7-8337-F1D33F739C7D}" type="slidenum">
              <a:rPr lang="es-ES" altLang="es-CO">
                <a:cs typeface="Arial" panose="020B0604020202020204" pitchFamily="34" charset="0"/>
              </a:rPr>
              <a:pPr eaLnBrk="1" hangingPunct="1"/>
              <a:t>70</a:t>
            </a:fld>
            <a:endParaRPr lang="es-ES" altLang="es-CO">
              <a:cs typeface="Arial" panose="020B0604020202020204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971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468971-67A4-47E1-8BD6-C0CE5D4F62AA}" type="slidenum">
              <a:rPr lang="es-ES" altLang="es-CO">
                <a:cs typeface="Arial" panose="020B0604020202020204" pitchFamily="34" charset="0"/>
              </a:rPr>
              <a:pPr eaLnBrk="1" hangingPunct="1"/>
              <a:t>71</a:t>
            </a:fld>
            <a:endParaRPr lang="es-ES" altLang="es-CO">
              <a:cs typeface="Arial" panose="020B0604020202020204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127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6BB3BB-FBDE-4B1E-90B8-28A9070FFE36}" type="slidenum">
              <a:rPr lang="es-ES" altLang="es-CO">
                <a:cs typeface="Arial" panose="020B0604020202020204" pitchFamily="34" charset="0"/>
              </a:rPr>
              <a:pPr eaLnBrk="1" hangingPunct="1"/>
              <a:t>72</a:t>
            </a:fld>
            <a:endParaRPr lang="es-ES" altLang="es-CO">
              <a:cs typeface="Arial" panose="020B0604020202020204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14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ECD5B5-4F7F-4DAA-9A21-02C40D1CA597}" type="slidenum">
              <a:rPr lang="es-ES" altLang="es-CO">
                <a:latin typeface="Calibri" panose="020F0502020204030204" pitchFamily="34" charset="0"/>
              </a:rPr>
              <a:pPr eaLnBrk="1" hangingPunct="1"/>
              <a:t>10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489310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2DB365-E718-4825-BD14-F35061CC30D4}" type="slidenum">
              <a:rPr lang="es-ES" altLang="es-CO">
                <a:latin typeface="Calibri" panose="020F0502020204030204" pitchFamily="34" charset="0"/>
              </a:rPr>
              <a:pPr eaLnBrk="1" hangingPunct="1"/>
              <a:t>11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497268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5495B0-45E5-4493-956C-41669653F3DA}" type="slidenum">
              <a:rPr lang="es-ES" altLang="es-CO">
                <a:latin typeface="Calibri" panose="020F0502020204030204" pitchFamily="34" charset="0"/>
              </a:rPr>
              <a:pPr eaLnBrk="1" hangingPunct="1"/>
              <a:t>12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66308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6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98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5054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0" y="5942013"/>
            <a:ext cx="9144000" cy="738664"/>
          </a:xfrm>
          <a:prstGeom prst="rect">
            <a:avLst/>
          </a:prstGeom>
          <a:noFill/>
          <a:ln w="165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kern="1200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Diplomado en Gestión Integral de la Calidad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kern="1200" dirty="0" smtClean="0">
                <a:solidFill>
                  <a:srgbClr val="990000"/>
                </a:solidFill>
                <a:latin typeface="Arial Black" pitchFamily="34" charset="0"/>
                <a:ea typeface="+mn-ea"/>
                <a:cs typeface="+mn-cs"/>
              </a:rPr>
              <a:t>Módulo: HABILIDADES ESTRATEGICAS DE DIRECCIÓN DE PERSONAL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kern="1200" dirty="0" err="1" smtClean="0">
                <a:solidFill>
                  <a:srgbClr val="990000"/>
                </a:solidFill>
                <a:latin typeface="Arial" panose="020B0604020202020204" pitchFamily="34" charset="0"/>
                <a:ea typeface="+mn-ea"/>
                <a:cs typeface="+mn-cs"/>
              </a:rPr>
              <a:t>Tallerista</a:t>
            </a:r>
            <a:r>
              <a:rPr lang="es-CO" sz="1400" kern="1200" dirty="0" smtClean="0">
                <a:solidFill>
                  <a:srgbClr val="990000"/>
                </a:solidFill>
                <a:latin typeface="Arial" panose="020B0604020202020204" pitchFamily="34" charset="0"/>
                <a:ea typeface="+mn-ea"/>
                <a:cs typeface="+mn-cs"/>
              </a:rPr>
              <a:t> : Diego Villalobos –</a:t>
            </a:r>
            <a:r>
              <a:rPr lang="es-CO" sz="1400" dirty="0" smtClean="0">
                <a:solidFill>
                  <a:srgbClr val="990000"/>
                </a:solidFill>
                <a:latin typeface="Arial Black" pitchFamily="34" charset="0"/>
              </a:rPr>
              <a:t> </a:t>
            </a:r>
            <a:r>
              <a:rPr lang="es-CO" sz="1400" dirty="0" smtClean="0">
                <a:solidFill>
                  <a:srgbClr val="990000"/>
                </a:solidFill>
                <a:latin typeface="Wingdings" pitchFamily="2" charset="2"/>
              </a:rPr>
              <a:t>8</a:t>
            </a:r>
            <a:r>
              <a:rPr lang="es-CO" sz="1400" dirty="0" smtClean="0">
                <a:solidFill>
                  <a:srgbClr val="990000"/>
                </a:solidFill>
                <a:latin typeface="Arial Black" pitchFamily="34" charset="0"/>
              </a:rPr>
              <a:t> </a:t>
            </a:r>
            <a:r>
              <a:rPr lang="es-CO" sz="1400" kern="1200" dirty="0" smtClean="0">
                <a:solidFill>
                  <a:srgbClr val="990000"/>
                </a:solidFill>
                <a:latin typeface="Arial" panose="020B0604020202020204" pitchFamily="34" charset="0"/>
                <a:ea typeface="+mn-ea"/>
                <a:cs typeface="+mn-cs"/>
              </a:rPr>
              <a:t>df_villalobos@yahoo.com</a:t>
            </a:r>
            <a:endParaRPr lang="es-ES" sz="14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047" name="Freeform 23"/>
          <p:cNvSpPr>
            <a:spLocks/>
          </p:cNvSpPr>
          <p:nvPr userDrawn="1"/>
        </p:nvSpPr>
        <p:spPr bwMode="auto">
          <a:xfrm flipH="1" flipV="1">
            <a:off x="0" y="36513"/>
            <a:ext cx="1565275" cy="1071562"/>
          </a:xfrm>
          <a:custGeom>
            <a:avLst/>
            <a:gdLst/>
            <a:ahLst/>
            <a:cxnLst>
              <a:cxn ang="0">
                <a:pos x="1713" y="1020"/>
              </a:cxn>
              <a:cxn ang="0">
                <a:pos x="1783" y="857"/>
              </a:cxn>
              <a:cxn ang="0">
                <a:pos x="1808" y="676"/>
              </a:cxn>
              <a:cxn ang="0">
                <a:pos x="1778" y="475"/>
              </a:cxn>
              <a:cxn ang="0">
                <a:pos x="1693" y="298"/>
              </a:cxn>
              <a:cxn ang="0">
                <a:pos x="1562" y="154"/>
              </a:cxn>
              <a:cxn ang="0">
                <a:pos x="1395" y="53"/>
              </a:cxn>
              <a:cxn ang="0">
                <a:pos x="1201" y="3"/>
              </a:cxn>
              <a:cxn ang="0">
                <a:pos x="1197" y="43"/>
              </a:cxn>
              <a:cxn ang="0">
                <a:pos x="1380" y="90"/>
              </a:cxn>
              <a:cxn ang="0">
                <a:pos x="1537" y="184"/>
              </a:cxn>
              <a:cxn ang="0">
                <a:pos x="1660" y="320"/>
              </a:cxn>
              <a:cxn ang="0">
                <a:pos x="1739" y="487"/>
              </a:cxn>
              <a:cxn ang="0">
                <a:pos x="1768" y="676"/>
              </a:cxn>
              <a:cxn ang="0">
                <a:pos x="1742" y="855"/>
              </a:cxn>
              <a:cxn ang="0">
                <a:pos x="1669" y="1015"/>
              </a:cxn>
              <a:cxn ang="0">
                <a:pos x="1556" y="1148"/>
              </a:cxn>
              <a:cxn ang="0">
                <a:pos x="1411" y="1246"/>
              </a:cxn>
              <a:cxn ang="0">
                <a:pos x="1242" y="1301"/>
              </a:cxn>
              <a:cxn ang="0">
                <a:pos x="1098" y="1309"/>
              </a:cxn>
              <a:cxn ang="0">
                <a:pos x="965" y="1287"/>
              </a:cxn>
              <a:cxn ang="0">
                <a:pos x="843" y="1240"/>
              </a:cxn>
              <a:cxn ang="0">
                <a:pos x="733" y="1168"/>
              </a:cxn>
              <a:cxn ang="0">
                <a:pos x="639" y="1075"/>
              </a:cxn>
              <a:cxn ang="0">
                <a:pos x="567" y="964"/>
              </a:cxn>
              <a:cxn ang="0">
                <a:pos x="522" y="961"/>
              </a:cxn>
              <a:cxn ang="0">
                <a:pos x="560" y="1031"/>
              </a:cxn>
              <a:cxn ang="0">
                <a:pos x="605" y="1095"/>
              </a:cxn>
              <a:cxn ang="0">
                <a:pos x="192" y="1155"/>
              </a:cxn>
              <a:cxn ang="0">
                <a:pos x="653" y="1160"/>
              </a:cxn>
              <a:cxn ang="0">
                <a:pos x="683" y="1181"/>
              </a:cxn>
              <a:cxn ang="0">
                <a:pos x="716" y="1206"/>
              </a:cxn>
              <a:cxn ang="0">
                <a:pos x="773" y="1246"/>
              </a:cxn>
              <a:cxn ang="0">
                <a:pos x="834" y="1280"/>
              </a:cxn>
              <a:cxn ang="0">
                <a:pos x="898" y="1308"/>
              </a:cxn>
              <a:cxn ang="0">
                <a:pos x="966" y="1330"/>
              </a:cxn>
              <a:cxn ang="0">
                <a:pos x="1037" y="1343"/>
              </a:cxn>
              <a:cxn ang="0">
                <a:pos x="1108" y="1350"/>
              </a:cxn>
              <a:cxn ang="0">
                <a:pos x="1145" y="1350"/>
              </a:cxn>
              <a:cxn ang="0">
                <a:pos x="1163" y="1349"/>
              </a:cxn>
              <a:cxn ang="0">
                <a:pos x="1182" y="1348"/>
              </a:cxn>
              <a:cxn ang="0">
                <a:pos x="1367" y="1308"/>
              </a:cxn>
              <a:cxn ang="0">
                <a:pos x="1419" y="1286"/>
              </a:cxn>
              <a:cxn ang="0">
                <a:pos x="1467" y="1261"/>
              </a:cxn>
              <a:cxn ang="0">
                <a:pos x="1515" y="1232"/>
              </a:cxn>
              <a:cxn ang="0">
                <a:pos x="1558" y="1198"/>
              </a:cxn>
              <a:cxn ang="0">
                <a:pos x="1600" y="1162"/>
              </a:cxn>
              <a:cxn ang="0">
                <a:pos x="1972" y="1155"/>
              </a:cxn>
            </a:cxnLst>
            <a:rect l="0" t="0" r="r" b="b"/>
            <a:pathLst>
              <a:path w="1972" h="1350">
                <a:moveTo>
                  <a:pt x="1644" y="1116"/>
                </a:moveTo>
                <a:lnTo>
                  <a:pt x="1681" y="1069"/>
                </a:lnTo>
                <a:lnTo>
                  <a:pt x="1713" y="1020"/>
                </a:lnTo>
                <a:lnTo>
                  <a:pt x="1740" y="968"/>
                </a:lnTo>
                <a:lnTo>
                  <a:pt x="1765" y="914"/>
                </a:lnTo>
                <a:lnTo>
                  <a:pt x="1783" y="857"/>
                </a:lnTo>
                <a:lnTo>
                  <a:pt x="1797" y="798"/>
                </a:lnTo>
                <a:lnTo>
                  <a:pt x="1806" y="738"/>
                </a:lnTo>
                <a:lnTo>
                  <a:pt x="1808" y="676"/>
                </a:lnTo>
                <a:lnTo>
                  <a:pt x="1805" y="607"/>
                </a:lnTo>
                <a:lnTo>
                  <a:pt x="1795" y="540"/>
                </a:lnTo>
                <a:lnTo>
                  <a:pt x="1778" y="475"/>
                </a:lnTo>
                <a:lnTo>
                  <a:pt x="1755" y="413"/>
                </a:lnTo>
                <a:lnTo>
                  <a:pt x="1727" y="353"/>
                </a:lnTo>
                <a:lnTo>
                  <a:pt x="1693" y="298"/>
                </a:lnTo>
                <a:lnTo>
                  <a:pt x="1654" y="246"/>
                </a:lnTo>
                <a:lnTo>
                  <a:pt x="1610" y="198"/>
                </a:lnTo>
                <a:lnTo>
                  <a:pt x="1562" y="154"/>
                </a:lnTo>
                <a:lnTo>
                  <a:pt x="1510" y="115"/>
                </a:lnTo>
                <a:lnTo>
                  <a:pt x="1455" y="82"/>
                </a:lnTo>
                <a:lnTo>
                  <a:pt x="1395" y="53"/>
                </a:lnTo>
                <a:lnTo>
                  <a:pt x="1333" y="30"/>
                </a:lnTo>
                <a:lnTo>
                  <a:pt x="1268" y="14"/>
                </a:lnTo>
                <a:lnTo>
                  <a:pt x="1201" y="3"/>
                </a:lnTo>
                <a:lnTo>
                  <a:pt x="1132" y="0"/>
                </a:lnTo>
                <a:lnTo>
                  <a:pt x="1132" y="39"/>
                </a:lnTo>
                <a:lnTo>
                  <a:pt x="1197" y="43"/>
                </a:lnTo>
                <a:lnTo>
                  <a:pt x="1260" y="52"/>
                </a:lnTo>
                <a:lnTo>
                  <a:pt x="1321" y="68"/>
                </a:lnTo>
                <a:lnTo>
                  <a:pt x="1380" y="90"/>
                </a:lnTo>
                <a:lnTo>
                  <a:pt x="1435" y="116"/>
                </a:lnTo>
                <a:lnTo>
                  <a:pt x="1488" y="149"/>
                </a:lnTo>
                <a:lnTo>
                  <a:pt x="1537" y="184"/>
                </a:lnTo>
                <a:lnTo>
                  <a:pt x="1582" y="226"/>
                </a:lnTo>
                <a:lnTo>
                  <a:pt x="1623" y="271"/>
                </a:lnTo>
                <a:lnTo>
                  <a:pt x="1660" y="320"/>
                </a:lnTo>
                <a:lnTo>
                  <a:pt x="1691" y="373"/>
                </a:lnTo>
                <a:lnTo>
                  <a:pt x="1719" y="428"/>
                </a:lnTo>
                <a:lnTo>
                  <a:pt x="1739" y="487"/>
                </a:lnTo>
                <a:lnTo>
                  <a:pt x="1755" y="548"/>
                </a:lnTo>
                <a:lnTo>
                  <a:pt x="1765" y="611"/>
                </a:lnTo>
                <a:lnTo>
                  <a:pt x="1768" y="676"/>
                </a:lnTo>
                <a:lnTo>
                  <a:pt x="1765" y="738"/>
                </a:lnTo>
                <a:lnTo>
                  <a:pt x="1757" y="798"/>
                </a:lnTo>
                <a:lnTo>
                  <a:pt x="1742" y="855"/>
                </a:lnTo>
                <a:lnTo>
                  <a:pt x="1722" y="912"/>
                </a:lnTo>
                <a:lnTo>
                  <a:pt x="1698" y="965"/>
                </a:lnTo>
                <a:lnTo>
                  <a:pt x="1669" y="1015"/>
                </a:lnTo>
                <a:lnTo>
                  <a:pt x="1636" y="1064"/>
                </a:lnTo>
                <a:lnTo>
                  <a:pt x="1598" y="1107"/>
                </a:lnTo>
                <a:lnTo>
                  <a:pt x="1556" y="1148"/>
                </a:lnTo>
                <a:lnTo>
                  <a:pt x="1511" y="1185"/>
                </a:lnTo>
                <a:lnTo>
                  <a:pt x="1463" y="1218"/>
                </a:lnTo>
                <a:lnTo>
                  <a:pt x="1411" y="1246"/>
                </a:lnTo>
                <a:lnTo>
                  <a:pt x="1357" y="1269"/>
                </a:lnTo>
                <a:lnTo>
                  <a:pt x="1300" y="1287"/>
                </a:lnTo>
                <a:lnTo>
                  <a:pt x="1242" y="1301"/>
                </a:lnTo>
                <a:lnTo>
                  <a:pt x="1181" y="1308"/>
                </a:lnTo>
                <a:lnTo>
                  <a:pt x="1098" y="1308"/>
                </a:lnTo>
                <a:lnTo>
                  <a:pt x="1098" y="1309"/>
                </a:lnTo>
                <a:lnTo>
                  <a:pt x="1053" y="1304"/>
                </a:lnTo>
                <a:lnTo>
                  <a:pt x="1009" y="1297"/>
                </a:lnTo>
                <a:lnTo>
                  <a:pt x="965" y="1287"/>
                </a:lnTo>
                <a:lnTo>
                  <a:pt x="924" y="1274"/>
                </a:lnTo>
                <a:lnTo>
                  <a:pt x="882" y="1258"/>
                </a:lnTo>
                <a:lnTo>
                  <a:pt x="843" y="1240"/>
                </a:lnTo>
                <a:lnTo>
                  <a:pt x="805" y="1218"/>
                </a:lnTo>
                <a:lnTo>
                  <a:pt x="768" y="1195"/>
                </a:lnTo>
                <a:lnTo>
                  <a:pt x="733" y="1168"/>
                </a:lnTo>
                <a:lnTo>
                  <a:pt x="700" y="1140"/>
                </a:lnTo>
                <a:lnTo>
                  <a:pt x="669" y="1109"/>
                </a:lnTo>
                <a:lnTo>
                  <a:pt x="639" y="1075"/>
                </a:lnTo>
                <a:lnTo>
                  <a:pt x="613" y="1040"/>
                </a:lnTo>
                <a:lnTo>
                  <a:pt x="589" y="1003"/>
                </a:lnTo>
                <a:lnTo>
                  <a:pt x="567" y="964"/>
                </a:lnTo>
                <a:lnTo>
                  <a:pt x="547" y="922"/>
                </a:lnTo>
                <a:lnTo>
                  <a:pt x="510" y="937"/>
                </a:lnTo>
                <a:lnTo>
                  <a:pt x="522" y="961"/>
                </a:lnTo>
                <a:lnTo>
                  <a:pt x="533" y="985"/>
                </a:lnTo>
                <a:lnTo>
                  <a:pt x="546" y="1008"/>
                </a:lnTo>
                <a:lnTo>
                  <a:pt x="560" y="1031"/>
                </a:lnTo>
                <a:lnTo>
                  <a:pt x="574" y="1053"/>
                </a:lnTo>
                <a:lnTo>
                  <a:pt x="589" y="1074"/>
                </a:lnTo>
                <a:lnTo>
                  <a:pt x="605" y="1095"/>
                </a:lnTo>
                <a:lnTo>
                  <a:pt x="621" y="1116"/>
                </a:lnTo>
                <a:lnTo>
                  <a:pt x="192" y="1116"/>
                </a:lnTo>
                <a:lnTo>
                  <a:pt x="192" y="1155"/>
                </a:lnTo>
                <a:lnTo>
                  <a:pt x="645" y="1155"/>
                </a:lnTo>
                <a:lnTo>
                  <a:pt x="647" y="1156"/>
                </a:lnTo>
                <a:lnTo>
                  <a:pt x="653" y="1160"/>
                </a:lnTo>
                <a:lnTo>
                  <a:pt x="661" y="1166"/>
                </a:lnTo>
                <a:lnTo>
                  <a:pt x="672" y="1173"/>
                </a:lnTo>
                <a:lnTo>
                  <a:pt x="683" y="1181"/>
                </a:lnTo>
                <a:lnTo>
                  <a:pt x="695" y="1190"/>
                </a:lnTo>
                <a:lnTo>
                  <a:pt x="706" y="1198"/>
                </a:lnTo>
                <a:lnTo>
                  <a:pt x="716" y="1206"/>
                </a:lnTo>
                <a:lnTo>
                  <a:pt x="0" y="1206"/>
                </a:lnTo>
                <a:lnTo>
                  <a:pt x="0" y="1246"/>
                </a:lnTo>
                <a:lnTo>
                  <a:pt x="773" y="1246"/>
                </a:lnTo>
                <a:lnTo>
                  <a:pt x="792" y="1258"/>
                </a:lnTo>
                <a:lnTo>
                  <a:pt x="813" y="1270"/>
                </a:lnTo>
                <a:lnTo>
                  <a:pt x="834" y="1280"/>
                </a:lnTo>
                <a:lnTo>
                  <a:pt x="856" y="1291"/>
                </a:lnTo>
                <a:lnTo>
                  <a:pt x="877" y="1300"/>
                </a:lnTo>
                <a:lnTo>
                  <a:pt x="898" y="1308"/>
                </a:lnTo>
                <a:lnTo>
                  <a:pt x="921" y="1316"/>
                </a:lnTo>
                <a:lnTo>
                  <a:pt x="943" y="1323"/>
                </a:lnTo>
                <a:lnTo>
                  <a:pt x="966" y="1330"/>
                </a:lnTo>
                <a:lnTo>
                  <a:pt x="989" y="1334"/>
                </a:lnTo>
                <a:lnTo>
                  <a:pt x="1012" y="1340"/>
                </a:lnTo>
                <a:lnTo>
                  <a:pt x="1037" y="1343"/>
                </a:lnTo>
                <a:lnTo>
                  <a:pt x="1060" y="1347"/>
                </a:lnTo>
                <a:lnTo>
                  <a:pt x="1084" y="1348"/>
                </a:lnTo>
                <a:lnTo>
                  <a:pt x="1108" y="1350"/>
                </a:lnTo>
                <a:lnTo>
                  <a:pt x="1132" y="1350"/>
                </a:lnTo>
                <a:lnTo>
                  <a:pt x="1139" y="1350"/>
                </a:lnTo>
                <a:lnTo>
                  <a:pt x="1145" y="1350"/>
                </a:lnTo>
                <a:lnTo>
                  <a:pt x="1152" y="1350"/>
                </a:lnTo>
                <a:lnTo>
                  <a:pt x="1158" y="1349"/>
                </a:lnTo>
                <a:lnTo>
                  <a:pt x="1163" y="1349"/>
                </a:lnTo>
                <a:lnTo>
                  <a:pt x="1169" y="1349"/>
                </a:lnTo>
                <a:lnTo>
                  <a:pt x="1176" y="1348"/>
                </a:lnTo>
                <a:lnTo>
                  <a:pt x="1182" y="1348"/>
                </a:lnTo>
                <a:lnTo>
                  <a:pt x="1769" y="1348"/>
                </a:lnTo>
                <a:lnTo>
                  <a:pt x="1769" y="1308"/>
                </a:lnTo>
                <a:lnTo>
                  <a:pt x="1367" y="1308"/>
                </a:lnTo>
                <a:lnTo>
                  <a:pt x="1385" y="1301"/>
                </a:lnTo>
                <a:lnTo>
                  <a:pt x="1402" y="1294"/>
                </a:lnTo>
                <a:lnTo>
                  <a:pt x="1419" y="1286"/>
                </a:lnTo>
                <a:lnTo>
                  <a:pt x="1435" y="1278"/>
                </a:lnTo>
                <a:lnTo>
                  <a:pt x="1451" y="1270"/>
                </a:lnTo>
                <a:lnTo>
                  <a:pt x="1467" y="1261"/>
                </a:lnTo>
                <a:lnTo>
                  <a:pt x="1484" y="1251"/>
                </a:lnTo>
                <a:lnTo>
                  <a:pt x="1499" y="1242"/>
                </a:lnTo>
                <a:lnTo>
                  <a:pt x="1515" y="1232"/>
                </a:lnTo>
                <a:lnTo>
                  <a:pt x="1530" y="1221"/>
                </a:lnTo>
                <a:lnTo>
                  <a:pt x="1544" y="1210"/>
                </a:lnTo>
                <a:lnTo>
                  <a:pt x="1558" y="1198"/>
                </a:lnTo>
                <a:lnTo>
                  <a:pt x="1572" y="1187"/>
                </a:lnTo>
                <a:lnTo>
                  <a:pt x="1586" y="1174"/>
                </a:lnTo>
                <a:lnTo>
                  <a:pt x="1600" y="1162"/>
                </a:lnTo>
                <a:lnTo>
                  <a:pt x="1613" y="1149"/>
                </a:lnTo>
                <a:lnTo>
                  <a:pt x="1613" y="1155"/>
                </a:lnTo>
                <a:lnTo>
                  <a:pt x="1972" y="1155"/>
                </a:lnTo>
                <a:lnTo>
                  <a:pt x="1972" y="1116"/>
                </a:lnTo>
                <a:lnTo>
                  <a:pt x="1644" y="1116"/>
                </a:lnTo>
                <a:close/>
              </a:path>
            </a:pathLst>
          </a:custGeom>
          <a:solidFill>
            <a:srgbClr val="E60000"/>
          </a:solidFill>
          <a:ln w="9525">
            <a:solidFill>
              <a:srgbClr val="E6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</a:endParaRPr>
          </a:p>
        </p:txBody>
      </p:sp>
      <p:grpSp>
        <p:nvGrpSpPr>
          <p:cNvPr id="1028" name="Group 24"/>
          <p:cNvGrpSpPr>
            <a:grpSpLocks/>
          </p:cNvGrpSpPr>
          <p:nvPr userDrawn="1"/>
        </p:nvGrpSpPr>
        <p:grpSpPr bwMode="auto">
          <a:xfrm>
            <a:off x="642938" y="989013"/>
            <a:ext cx="8501062" cy="103187"/>
            <a:chOff x="518" y="727"/>
            <a:chExt cx="2623" cy="47"/>
          </a:xfrm>
        </p:grpSpPr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615" y="727"/>
              <a:ext cx="2526" cy="0"/>
            </a:xfrm>
            <a:prstGeom prst="line">
              <a:avLst/>
            </a:prstGeom>
            <a:noFill/>
            <a:ln w="40894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518" y="774"/>
              <a:ext cx="2526" cy="0"/>
            </a:xfrm>
            <a:prstGeom prst="line">
              <a:avLst/>
            </a:prstGeom>
            <a:noFill/>
            <a:ln w="40894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</p:grpSp>
      <p:sp>
        <p:nvSpPr>
          <p:cNvPr id="1059" name="Freeform 35"/>
          <p:cNvSpPr>
            <a:spLocks/>
          </p:cNvSpPr>
          <p:nvPr userDrawn="1"/>
        </p:nvSpPr>
        <p:spPr bwMode="auto">
          <a:xfrm>
            <a:off x="7578725" y="5762625"/>
            <a:ext cx="1565275" cy="1095375"/>
          </a:xfrm>
          <a:custGeom>
            <a:avLst/>
            <a:gdLst/>
            <a:ahLst/>
            <a:cxnLst>
              <a:cxn ang="0">
                <a:pos x="1713" y="1020"/>
              </a:cxn>
              <a:cxn ang="0">
                <a:pos x="1783" y="857"/>
              </a:cxn>
              <a:cxn ang="0">
                <a:pos x="1808" y="676"/>
              </a:cxn>
              <a:cxn ang="0">
                <a:pos x="1778" y="475"/>
              </a:cxn>
              <a:cxn ang="0">
                <a:pos x="1693" y="298"/>
              </a:cxn>
              <a:cxn ang="0">
                <a:pos x="1562" y="154"/>
              </a:cxn>
              <a:cxn ang="0">
                <a:pos x="1395" y="53"/>
              </a:cxn>
              <a:cxn ang="0">
                <a:pos x="1201" y="3"/>
              </a:cxn>
              <a:cxn ang="0">
                <a:pos x="1197" y="43"/>
              </a:cxn>
              <a:cxn ang="0">
                <a:pos x="1380" y="90"/>
              </a:cxn>
              <a:cxn ang="0">
                <a:pos x="1537" y="184"/>
              </a:cxn>
              <a:cxn ang="0">
                <a:pos x="1660" y="320"/>
              </a:cxn>
              <a:cxn ang="0">
                <a:pos x="1739" y="487"/>
              </a:cxn>
              <a:cxn ang="0">
                <a:pos x="1768" y="676"/>
              </a:cxn>
              <a:cxn ang="0">
                <a:pos x="1742" y="855"/>
              </a:cxn>
              <a:cxn ang="0">
                <a:pos x="1669" y="1015"/>
              </a:cxn>
              <a:cxn ang="0">
                <a:pos x="1556" y="1148"/>
              </a:cxn>
              <a:cxn ang="0">
                <a:pos x="1411" y="1246"/>
              </a:cxn>
              <a:cxn ang="0">
                <a:pos x="1242" y="1301"/>
              </a:cxn>
              <a:cxn ang="0">
                <a:pos x="1098" y="1309"/>
              </a:cxn>
              <a:cxn ang="0">
                <a:pos x="965" y="1287"/>
              </a:cxn>
              <a:cxn ang="0">
                <a:pos x="843" y="1240"/>
              </a:cxn>
              <a:cxn ang="0">
                <a:pos x="733" y="1168"/>
              </a:cxn>
              <a:cxn ang="0">
                <a:pos x="639" y="1075"/>
              </a:cxn>
              <a:cxn ang="0">
                <a:pos x="567" y="964"/>
              </a:cxn>
              <a:cxn ang="0">
                <a:pos x="522" y="961"/>
              </a:cxn>
              <a:cxn ang="0">
                <a:pos x="560" y="1031"/>
              </a:cxn>
              <a:cxn ang="0">
                <a:pos x="605" y="1095"/>
              </a:cxn>
              <a:cxn ang="0">
                <a:pos x="192" y="1155"/>
              </a:cxn>
              <a:cxn ang="0">
                <a:pos x="653" y="1160"/>
              </a:cxn>
              <a:cxn ang="0">
                <a:pos x="683" y="1181"/>
              </a:cxn>
              <a:cxn ang="0">
                <a:pos x="716" y="1206"/>
              </a:cxn>
              <a:cxn ang="0">
                <a:pos x="773" y="1246"/>
              </a:cxn>
              <a:cxn ang="0">
                <a:pos x="834" y="1280"/>
              </a:cxn>
              <a:cxn ang="0">
                <a:pos x="898" y="1308"/>
              </a:cxn>
              <a:cxn ang="0">
                <a:pos x="966" y="1330"/>
              </a:cxn>
              <a:cxn ang="0">
                <a:pos x="1037" y="1343"/>
              </a:cxn>
              <a:cxn ang="0">
                <a:pos x="1108" y="1350"/>
              </a:cxn>
              <a:cxn ang="0">
                <a:pos x="1145" y="1350"/>
              </a:cxn>
              <a:cxn ang="0">
                <a:pos x="1163" y="1349"/>
              </a:cxn>
              <a:cxn ang="0">
                <a:pos x="1182" y="1348"/>
              </a:cxn>
              <a:cxn ang="0">
                <a:pos x="1367" y="1308"/>
              </a:cxn>
              <a:cxn ang="0">
                <a:pos x="1419" y="1286"/>
              </a:cxn>
              <a:cxn ang="0">
                <a:pos x="1467" y="1261"/>
              </a:cxn>
              <a:cxn ang="0">
                <a:pos x="1515" y="1232"/>
              </a:cxn>
              <a:cxn ang="0">
                <a:pos x="1558" y="1198"/>
              </a:cxn>
              <a:cxn ang="0">
                <a:pos x="1600" y="1162"/>
              </a:cxn>
              <a:cxn ang="0">
                <a:pos x="1972" y="1155"/>
              </a:cxn>
            </a:cxnLst>
            <a:rect l="0" t="0" r="r" b="b"/>
            <a:pathLst>
              <a:path w="1972" h="1350">
                <a:moveTo>
                  <a:pt x="1644" y="1116"/>
                </a:moveTo>
                <a:lnTo>
                  <a:pt x="1681" y="1069"/>
                </a:lnTo>
                <a:lnTo>
                  <a:pt x="1713" y="1020"/>
                </a:lnTo>
                <a:lnTo>
                  <a:pt x="1740" y="968"/>
                </a:lnTo>
                <a:lnTo>
                  <a:pt x="1765" y="914"/>
                </a:lnTo>
                <a:lnTo>
                  <a:pt x="1783" y="857"/>
                </a:lnTo>
                <a:lnTo>
                  <a:pt x="1797" y="798"/>
                </a:lnTo>
                <a:lnTo>
                  <a:pt x="1806" y="738"/>
                </a:lnTo>
                <a:lnTo>
                  <a:pt x="1808" y="676"/>
                </a:lnTo>
                <a:lnTo>
                  <a:pt x="1805" y="607"/>
                </a:lnTo>
                <a:lnTo>
                  <a:pt x="1795" y="540"/>
                </a:lnTo>
                <a:lnTo>
                  <a:pt x="1778" y="475"/>
                </a:lnTo>
                <a:lnTo>
                  <a:pt x="1755" y="413"/>
                </a:lnTo>
                <a:lnTo>
                  <a:pt x="1727" y="353"/>
                </a:lnTo>
                <a:lnTo>
                  <a:pt x="1693" y="298"/>
                </a:lnTo>
                <a:lnTo>
                  <a:pt x="1654" y="246"/>
                </a:lnTo>
                <a:lnTo>
                  <a:pt x="1610" y="198"/>
                </a:lnTo>
                <a:lnTo>
                  <a:pt x="1562" y="154"/>
                </a:lnTo>
                <a:lnTo>
                  <a:pt x="1510" y="115"/>
                </a:lnTo>
                <a:lnTo>
                  <a:pt x="1455" y="82"/>
                </a:lnTo>
                <a:lnTo>
                  <a:pt x="1395" y="53"/>
                </a:lnTo>
                <a:lnTo>
                  <a:pt x="1333" y="30"/>
                </a:lnTo>
                <a:lnTo>
                  <a:pt x="1268" y="14"/>
                </a:lnTo>
                <a:lnTo>
                  <a:pt x="1201" y="3"/>
                </a:lnTo>
                <a:lnTo>
                  <a:pt x="1132" y="0"/>
                </a:lnTo>
                <a:lnTo>
                  <a:pt x="1132" y="39"/>
                </a:lnTo>
                <a:lnTo>
                  <a:pt x="1197" y="43"/>
                </a:lnTo>
                <a:lnTo>
                  <a:pt x="1260" y="52"/>
                </a:lnTo>
                <a:lnTo>
                  <a:pt x="1321" y="68"/>
                </a:lnTo>
                <a:lnTo>
                  <a:pt x="1380" y="90"/>
                </a:lnTo>
                <a:lnTo>
                  <a:pt x="1435" y="116"/>
                </a:lnTo>
                <a:lnTo>
                  <a:pt x="1488" y="149"/>
                </a:lnTo>
                <a:lnTo>
                  <a:pt x="1537" y="184"/>
                </a:lnTo>
                <a:lnTo>
                  <a:pt x="1582" y="226"/>
                </a:lnTo>
                <a:lnTo>
                  <a:pt x="1623" y="271"/>
                </a:lnTo>
                <a:lnTo>
                  <a:pt x="1660" y="320"/>
                </a:lnTo>
                <a:lnTo>
                  <a:pt x="1691" y="373"/>
                </a:lnTo>
                <a:lnTo>
                  <a:pt x="1719" y="428"/>
                </a:lnTo>
                <a:lnTo>
                  <a:pt x="1739" y="487"/>
                </a:lnTo>
                <a:lnTo>
                  <a:pt x="1755" y="548"/>
                </a:lnTo>
                <a:lnTo>
                  <a:pt x="1765" y="611"/>
                </a:lnTo>
                <a:lnTo>
                  <a:pt x="1768" y="676"/>
                </a:lnTo>
                <a:lnTo>
                  <a:pt x="1765" y="738"/>
                </a:lnTo>
                <a:lnTo>
                  <a:pt x="1757" y="798"/>
                </a:lnTo>
                <a:lnTo>
                  <a:pt x="1742" y="855"/>
                </a:lnTo>
                <a:lnTo>
                  <a:pt x="1722" y="912"/>
                </a:lnTo>
                <a:lnTo>
                  <a:pt x="1698" y="965"/>
                </a:lnTo>
                <a:lnTo>
                  <a:pt x="1669" y="1015"/>
                </a:lnTo>
                <a:lnTo>
                  <a:pt x="1636" y="1064"/>
                </a:lnTo>
                <a:lnTo>
                  <a:pt x="1598" y="1107"/>
                </a:lnTo>
                <a:lnTo>
                  <a:pt x="1556" y="1148"/>
                </a:lnTo>
                <a:lnTo>
                  <a:pt x="1511" y="1185"/>
                </a:lnTo>
                <a:lnTo>
                  <a:pt x="1463" y="1218"/>
                </a:lnTo>
                <a:lnTo>
                  <a:pt x="1411" y="1246"/>
                </a:lnTo>
                <a:lnTo>
                  <a:pt x="1357" y="1269"/>
                </a:lnTo>
                <a:lnTo>
                  <a:pt x="1300" y="1287"/>
                </a:lnTo>
                <a:lnTo>
                  <a:pt x="1242" y="1301"/>
                </a:lnTo>
                <a:lnTo>
                  <a:pt x="1181" y="1308"/>
                </a:lnTo>
                <a:lnTo>
                  <a:pt x="1098" y="1308"/>
                </a:lnTo>
                <a:lnTo>
                  <a:pt x="1098" y="1309"/>
                </a:lnTo>
                <a:lnTo>
                  <a:pt x="1053" y="1304"/>
                </a:lnTo>
                <a:lnTo>
                  <a:pt x="1009" y="1297"/>
                </a:lnTo>
                <a:lnTo>
                  <a:pt x="965" y="1287"/>
                </a:lnTo>
                <a:lnTo>
                  <a:pt x="924" y="1274"/>
                </a:lnTo>
                <a:lnTo>
                  <a:pt x="882" y="1258"/>
                </a:lnTo>
                <a:lnTo>
                  <a:pt x="843" y="1240"/>
                </a:lnTo>
                <a:lnTo>
                  <a:pt x="805" y="1218"/>
                </a:lnTo>
                <a:lnTo>
                  <a:pt x="768" y="1195"/>
                </a:lnTo>
                <a:lnTo>
                  <a:pt x="733" y="1168"/>
                </a:lnTo>
                <a:lnTo>
                  <a:pt x="700" y="1140"/>
                </a:lnTo>
                <a:lnTo>
                  <a:pt x="669" y="1109"/>
                </a:lnTo>
                <a:lnTo>
                  <a:pt x="639" y="1075"/>
                </a:lnTo>
                <a:lnTo>
                  <a:pt x="613" y="1040"/>
                </a:lnTo>
                <a:lnTo>
                  <a:pt x="589" y="1003"/>
                </a:lnTo>
                <a:lnTo>
                  <a:pt x="567" y="964"/>
                </a:lnTo>
                <a:lnTo>
                  <a:pt x="547" y="922"/>
                </a:lnTo>
                <a:lnTo>
                  <a:pt x="510" y="937"/>
                </a:lnTo>
                <a:lnTo>
                  <a:pt x="522" y="961"/>
                </a:lnTo>
                <a:lnTo>
                  <a:pt x="533" y="985"/>
                </a:lnTo>
                <a:lnTo>
                  <a:pt x="546" y="1008"/>
                </a:lnTo>
                <a:lnTo>
                  <a:pt x="560" y="1031"/>
                </a:lnTo>
                <a:lnTo>
                  <a:pt x="574" y="1053"/>
                </a:lnTo>
                <a:lnTo>
                  <a:pt x="589" y="1074"/>
                </a:lnTo>
                <a:lnTo>
                  <a:pt x="605" y="1095"/>
                </a:lnTo>
                <a:lnTo>
                  <a:pt x="621" y="1116"/>
                </a:lnTo>
                <a:lnTo>
                  <a:pt x="192" y="1116"/>
                </a:lnTo>
                <a:lnTo>
                  <a:pt x="192" y="1155"/>
                </a:lnTo>
                <a:lnTo>
                  <a:pt x="645" y="1155"/>
                </a:lnTo>
                <a:lnTo>
                  <a:pt x="647" y="1156"/>
                </a:lnTo>
                <a:lnTo>
                  <a:pt x="653" y="1160"/>
                </a:lnTo>
                <a:lnTo>
                  <a:pt x="661" y="1166"/>
                </a:lnTo>
                <a:lnTo>
                  <a:pt x="672" y="1173"/>
                </a:lnTo>
                <a:lnTo>
                  <a:pt x="683" y="1181"/>
                </a:lnTo>
                <a:lnTo>
                  <a:pt x="695" y="1190"/>
                </a:lnTo>
                <a:lnTo>
                  <a:pt x="706" y="1198"/>
                </a:lnTo>
                <a:lnTo>
                  <a:pt x="716" y="1206"/>
                </a:lnTo>
                <a:lnTo>
                  <a:pt x="0" y="1206"/>
                </a:lnTo>
                <a:lnTo>
                  <a:pt x="0" y="1246"/>
                </a:lnTo>
                <a:lnTo>
                  <a:pt x="773" y="1246"/>
                </a:lnTo>
                <a:lnTo>
                  <a:pt x="792" y="1258"/>
                </a:lnTo>
                <a:lnTo>
                  <a:pt x="813" y="1270"/>
                </a:lnTo>
                <a:lnTo>
                  <a:pt x="834" y="1280"/>
                </a:lnTo>
                <a:lnTo>
                  <a:pt x="856" y="1291"/>
                </a:lnTo>
                <a:lnTo>
                  <a:pt x="877" y="1300"/>
                </a:lnTo>
                <a:lnTo>
                  <a:pt x="898" y="1308"/>
                </a:lnTo>
                <a:lnTo>
                  <a:pt x="921" y="1316"/>
                </a:lnTo>
                <a:lnTo>
                  <a:pt x="943" y="1323"/>
                </a:lnTo>
                <a:lnTo>
                  <a:pt x="966" y="1330"/>
                </a:lnTo>
                <a:lnTo>
                  <a:pt x="989" y="1334"/>
                </a:lnTo>
                <a:lnTo>
                  <a:pt x="1012" y="1340"/>
                </a:lnTo>
                <a:lnTo>
                  <a:pt x="1037" y="1343"/>
                </a:lnTo>
                <a:lnTo>
                  <a:pt x="1060" y="1347"/>
                </a:lnTo>
                <a:lnTo>
                  <a:pt x="1084" y="1348"/>
                </a:lnTo>
                <a:lnTo>
                  <a:pt x="1108" y="1350"/>
                </a:lnTo>
                <a:lnTo>
                  <a:pt x="1132" y="1350"/>
                </a:lnTo>
                <a:lnTo>
                  <a:pt x="1139" y="1350"/>
                </a:lnTo>
                <a:lnTo>
                  <a:pt x="1145" y="1350"/>
                </a:lnTo>
                <a:lnTo>
                  <a:pt x="1152" y="1350"/>
                </a:lnTo>
                <a:lnTo>
                  <a:pt x="1158" y="1349"/>
                </a:lnTo>
                <a:lnTo>
                  <a:pt x="1163" y="1349"/>
                </a:lnTo>
                <a:lnTo>
                  <a:pt x="1169" y="1349"/>
                </a:lnTo>
                <a:lnTo>
                  <a:pt x="1176" y="1348"/>
                </a:lnTo>
                <a:lnTo>
                  <a:pt x="1182" y="1348"/>
                </a:lnTo>
                <a:lnTo>
                  <a:pt x="1769" y="1348"/>
                </a:lnTo>
                <a:lnTo>
                  <a:pt x="1769" y="1308"/>
                </a:lnTo>
                <a:lnTo>
                  <a:pt x="1367" y="1308"/>
                </a:lnTo>
                <a:lnTo>
                  <a:pt x="1385" y="1301"/>
                </a:lnTo>
                <a:lnTo>
                  <a:pt x="1402" y="1294"/>
                </a:lnTo>
                <a:lnTo>
                  <a:pt x="1419" y="1286"/>
                </a:lnTo>
                <a:lnTo>
                  <a:pt x="1435" y="1278"/>
                </a:lnTo>
                <a:lnTo>
                  <a:pt x="1451" y="1270"/>
                </a:lnTo>
                <a:lnTo>
                  <a:pt x="1467" y="1261"/>
                </a:lnTo>
                <a:lnTo>
                  <a:pt x="1484" y="1251"/>
                </a:lnTo>
                <a:lnTo>
                  <a:pt x="1499" y="1242"/>
                </a:lnTo>
                <a:lnTo>
                  <a:pt x="1515" y="1232"/>
                </a:lnTo>
                <a:lnTo>
                  <a:pt x="1530" y="1221"/>
                </a:lnTo>
                <a:lnTo>
                  <a:pt x="1544" y="1210"/>
                </a:lnTo>
                <a:lnTo>
                  <a:pt x="1558" y="1198"/>
                </a:lnTo>
                <a:lnTo>
                  <a:pt x="1572" y="1187"/>
                </a:lnTo>
                <a:lnTo>
                  <a:pt x="1586" y="1174"/>
                </a:lnTo>
                <a:lnTo>
                  <a:pt x="1600" y="1162"/>
                </a:lnTo>
                <a:lnTo>
                  <a:pt x="1613" y="1149"/>
                </a:lnTo>
                <a:lnTo>
                  <a:pt x="1613" y="1155"/>
                </a:lnTo>
                <a:lnTo>
                  <a:pt x="1972" y="1155"/>
                </a:lnTo>
                <a:lnTo>
                  <a:pt x="1972" y="1116"/>
                </a:lnTo>
                <a:lnTo>
                  <a:pt x="1644" y="1116"/>
                </a:lnTo>
                <a:close/>
              </a:path>
            </a:pathLst>
          </a:custGeom>
          <a:solidFill>
            <a:srgbClr val="E60000"/>
          </a:solidFill>
          <a:ln w="9525">
            <a:solidFill>
              <a:srgbClr val="E6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</a:endParaRPr>
          </a:p>
        </p:txBody>
      </p:sp>
      <p:sp>
        <p:nvSpPr>
          <p:cNvPr id="1061" name="Line 37"/>
          <p:cNvSpPr>
            <a:spLocks noChangeShapeType="1"/>
          </p:cNvSpPr>
          <p:nvPr userDrawn="1"/>
        </p:nvSpPr>
        <p:spPr bwMode="auto">
          <a:xfrm flipH="1" flipV="1">
            <a:off x="955675" y="5884863"/>
            <a:ext cx="7265988" cy="0"/>
          </a:xfrm>
          <a:prstGeom prst="line">
            <a:avLst/>
          </a:prstGeom>
          <a:noFill/>
          <a:ln w="40894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</a:endParaRPr>
          </a:p>
        </p:txBody>
      </p:sp>
      <p:sp>
        <p:nvSpPr>
          <p:cNvPr id="1062" name="Line 38"/>
          <p:cNvSpPr>
            <a:spLocks noChangeShapeType="1"/>
          </p:cNvSpPr>
          <p:nvPr userDrawn="1"/>
        </p:nvSpPr>
        <p:spPr bwMode="auto">
          <a:xfrm>
            <a:off x="671513" y="5778500"/>
            <a:ext cx="7829550" cy="0"/>
          </a:xfrm>
          <a:prstGeom prst="line">
            <a:avLst/>
          </a:prstGeom>
          <a:noFill/>
          <a:ln w="40894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</a:endParaRPr>
          </a:p>
        </p:txBody>
      </p:sp>
      <p:sp>
        <p:nvSpPr>
          <p:cNvPr id="1065" name="Freeform 41"/>
          <p:cNvSpPr>
            <a:spLocks/>
          </p:cNvSpPr>
          <p:nvPr userDrawn="1"/>
        </p:nvSpPr>
        <p:spPr bwMode="auto">
          <a:xfrm flipH="1">
            <a:off x="0" y="5764213"/>
            <a:ext cx="1565275" cy="1093787"/>
          </a:xfrm>
          <a:custGeom>
            <a:avLst/>
            <a:gdLst/>
            <a:ahLst/>
            <a:cxnLst>
              <a:cxn ang="0">
                <a:pos x="1713" y="1020"/>
              </a:cxn>
              <a:cxn ang="0">
                <a:pos x="1783" y="857"/>
              </a:cxn>
              <a:cxn ang="0">
                <a:pos x="1808" y="676"/>
              </a:cxn>
              <a:cxn ang="0">
                <a:pos x="1778" y="475"/>
              </a:cxn>
              <a:cxn ang="0">
                <a:pos x="1693" y="298"/>
              </a:cxn>
              <a:cxn ang="0">
                <a:pos x="1562" y="154"/>
              </a:cxn>
              <a:cxn ang="0">
                <a:pos x="1395" y="53"/>
              </a:cxn>
              <a:cxn ang="0">
                <a:pos x="1201" y="3"/>
              </a:cxn>
              <a:cxn ang="0">
                <a:pos x="1197" y="43"/>
              </a:cxn>
              <a:cxn ang="0">
                <a:pos x="1380" y="90"/>
              </a:cxn>
              <a:cxn ang="0">
                <a:pos x="1537" y="184"/>
              </a:cxn>
              <a:cxn ang="0">
                <a:pos x="1660" y="320"/>
              </a:cxn>
              <a:cxn ang="0">
                <a:pos x="1739" y="487"/>
              </a:cxn>
              <a:cxn ang="0">
                <a:pos x="1768" y="676"/>
              </a:cxn>
              <a:cxn ang="0">
                <a:pos x="1742" y="855"/>
              </a:cxn>
              <a:cxn ang="0">
                <a:pos x="1669" y="1015"/>
              </a:cxn>
              <a:cxn ang="0">
                <a:pos x="1556" y="1148"/>
              </a:cxn>
              <a:cxn ang="0">
                <a:pos x="1411" y="1246"/>
              </a:cxn>
              <a:cxn ang="0">
                <a:pos x="1242" y="1301"/>
              </a:cxn>
              <a:cxn ang="0">
                <a:pos x="1098" y="1309"/>
              </a:cxn>
              <a:cxn ang="0">
                <a:pos x="965" y="1287"/>
              </a:cxn>
              <a:cxn ang="0">
                <a:pos x="843" y="1240"/>
              </a:cxn>
              <a:cxn ang="0">
                <a:pos x="733" y="1168"/>
              </a:cxn>
              <a:cxn ang="0">
                <a:pos x="639" y="1075"/>
              </a:cxn>
              <a:cxn ang="0">
                <a:pos x="567" y="964"/>
              </a:cxn>
              <a:cxn ang="0">
                <a:pos x="522" y="961"/>
              </a:cxn>
              <a:cxn ang="0">
                <a:pos x="560" y="1031"/>
              </a:cxn>
              <a:cxn ang="0">
                <a:pos x="605" y="1095"/>
              </a:cxn>
              <a:cxn ang="0">
                <a:pos x="192" y="1155"/>
              </a:cxn>
              <a:cxn ang="0">
                <a:pos x="653" y="1160"/>
              </a:cxn>
              <a:cxn ang="0">
                <a:pos x="683" y="1181"/>
              </a:cxn>
              <a:cxn ang="0">
                <a:pos x="716" y="1206"/>
              </a:cxn>
              <a:cxn ang="0">
                <a:pos x="773" y="1246"/>
              </a:cxn>
              <a:cxn ang="0">
                <a:pos x="834" y="1280"/>
              </a:cxn>
              <a:cxn ang="0">
                <a:pos x="898" y="1308"/>
              </a:cxn>
              <a:cxn ang="0">
                <a:pos x="966" y="1330"/>
              </a:cxn>
              <a:cxn ang="0">
                <a:pos x="1037" y="1343"/>
              </a:cxn>
              <a:cxn ang="0">
                <a:pos x="1108" y="1350"/>
              </a:cxn>
              <a:cxn ang="0">
                <a:pos x="1145" y="1350"/>
              </a:cxn>
              <a:cxn ang="0">
                <a:pos x="1163" y="1349"/>
              </a:cxn>
              <a:cxn ang="0">
                <a:pos x="1182" y="1348"/>
              </a:cxn>
              <a:cxn ang="0">
                <a:pos x="1367" y="1308"/>
              </a:cxn>
              <a:cxn ang="0">
                <a:pos x="1419" y="1286"/>
              </a:cxn>
              <a:cxn ang="0">
                <a:pos x="1467" y="1261"/>
              </a:cxn>
              <a:cxn ang="0">
                <a:pos x="1515" y="1232"/>
              </a:cxn>
              <a:cxn ang="0">
                <a:pos x="1558" y="1198"/>
              </a:cxn>
              <a:cxn ang="0">
                <a:pos x="1600" y="1162"/>
              </a:cxn>
              <a:cxn ang="0">
                <a:pos x="1972" y="1155"/>
              </a:cxn>
            </a:cxnLst>
            <a:rect l="0" t="0" r="r" b="b"/>
            <a:pathLst>
              <a:path w="1972" h="1350">
                <a:moveTo>
                  <a:pt x="1644" y="1116"/>
                </a:moveTo>
                <a:lnTo>
                  <a:pt x="1681" y="1069"/>
                </a:lnTo>
                <a:lnTo>
                  <a:pt x="1713" y="1020"/>
                </a:lnTo>
                <a:lnTo>
                  <a:pt x="1740" y="968"/>
                </a:lnTo>
                <a:lnTo>
                  <a:pt x="1765" y="914"/>
                </a:lnTo>
                <a:lnTo>
                  <a:pt x="1783" y="857"/>
                </a:lnTo>
                <a:lnTo>
                  <a:pt x="1797" y="798"/>
                </a:lnTo>
                <a:lnTo>
                  <a:pt x="1806" y="738"/>
                </a:lnTo>
                <a:lnTo>
                  <a:pt x="1808" y="676"/>
                </a:lnTo>
                <a:lnTo>
                  <a:pt x="1805" y="607"/>
                </a:lnTo>
                <a:lnTo>
                  <a:pt x="1795" y="540"/>
                </a:lnTo>
                <a:lnTo>
                  <a:pt x="1778" y="475"/>
                </a:lnTo>
                <a:lnTo>
                  <a:pt x="1755" y="413"/>
                </a:lnTo>
                <a:lnTo>
                  <a:pt x="1727" y="353"/>
                </a:lnTo>
                <a:lnTo>
                  <a:pt x="1693" y="298"/>
                </a:lnTo>
                <a:lnTo>
                  <a:pt x="1654" y="246"/>
                </a:lnTo>
                <a:lnTo>
                  <a:pt x="1610" y="198"/>
                </a:lnTo>
                <a:lnTo>
                  <a:pt x="1562" y="154"/>
                </a:lnTo>
                <a:lnTo>
                  <a:pt x="1510" y="115"/>
                </a:lnTo>
                <a:lnTo>
                  <a:pt x="1455" y="82"/>
                </a:lnTo>
                <a:lnTo>
                  <a:pt x="1395" y="53"/>
                </a:lnTo>
                <a:lnTo>
                  <a:pt x="1333" y="30"/>
                </a:lnTo>
                <a:lnTo>
                  <a:pt x="1268" y="14"/>
                </a:lnTo>
                <a:lnTo>
                  <a:pt x="1201" y="3"/>
                </a:lnTo>
                <a:lnTo>
                  <a:pt x="1132" y="0"/>
                </a:lnTo>
                <a:lnTo>
                  <a:pt x="1132" y="39"/>
                </a:lnTo>
                <a:lnTo>
                  <a:pt x="1197" y="43"/>
                </a:lnTo>
                <a:lnTo>
                  <a:pt x="1260" y="52"/>
                </a:lnTo>
                <a:lnTo>
                  <a:pt x="1321" y="68"/>
                </a:lnTo>
                <a:lnTo>
                  <a:pt x="1380" y="90"/>
                </a:lnTo>
                <a:lnTo>
                  <a:pt x="1435" y="116"/>
                </a:lnTo>
                <a:lnTo>
                  <a:pt x="1488" y="149"/>
                </a:lnTo>
                <a:lnTo>
                  <a:pt x="1537" y="184"/>
                </a:lnTo>
                <a:lnTo>
                  <a:pt x="1582" y="226"/>
                </a:lnTo>
                <a:lnTo>
                  <a:pt x="1623" y="271"/>
                </a:lnTo>
                <a:lnTo>
                  <a:pt x="1660" y="320"/>
                </a:lnTo>
                <a:lnTo>
                  <a:pt x="1691" y="373"/>
                </a:lnTo>
                <a:lnTo>
                  <a:pt x="1719" y="428"/>
                </a:lnTo>
                <a:lnTo>
                  <a:pt x="1739" y="487"/>
                </a:lnTo>
                <a:lnTo>
                  <a:pt x="1755" y="548"/>
                </a:lnTo>
                <a:lnTo>
                  <a:pt x="1765" y="611"/>
                </a:lnTo>
                <a:lnTo>
                  <a:pt x="1768" y="676"/>
                </a:lnTo>
                <a:lnTo>
                  <a:pt x="1765" y="738"/>
                </a:lnTo>
                <a:lnTo>
                  <a:pt x="1757" y="798"/>
                </a:lnTo>
                <a:lnTo>
                  <a:pt x="1742" y="855"/>
                </a:lnTo>
                <a:lnTo>
                  <a:pt x="1722" y="912"/>
                </a:lnTo>
                <a:lnTo>
                  <a:pt x="1698" y="965"/>
                </a:lnTo>
                <a:lnTo>
                  <a:pt x="1669" y="1015"/>
                </a:lnTo>
                <a:lnTo>
                  <a:pt x="1636" y="1064"/>
                </a:lnTo>
                <a:lnTo>
                  <a:pt x="1598" y="1107"/>
                </a:lnTo>
                <a:lnTo>
                  <a:pt x="1556" y="1148"/>
                </a:lnTo>
                <a:lnTo>
                  <a:pt x="1511" y="1185"/>
                </a:lnTo>
                <a:lnTo>
                  <a:pt x="1463" y="1218"/>
                </a:lnTo>
                <a:lnTo>
                  <a:pt x="1411" y="1246"/>
                </a:lnTo>
                <a:lnTo>
                  <a:pt x="1357" y="1269"/>
                </a:lnTo>
                <a:lnTo>
                  <a:pt x="1300" y="1287"/>
                </a:lnTo>
                <a:lnTo>
                  <a:pt x="1242" y="1301"/>
                </a:lnTo>
                <a:lnTo>
                  <a:pt x="1181" y="1308"/>
                </a:lnTo>
                <a:lnTo>
                  <a:pt x="1098" y="1308"/>
                </a:lnTo>
                <a:lnTo>
                  <a:pt x="1098" y="1309"/>
                </a:lnTo>
                <a:lnTo>
                  <a:pt x="1053" y="1304"/>
                </a:lnTo>
                <a:lnTo>
                  <a:pt x="1009" y="1297"/>
                </a:lnTo>
                <a:lnTo>
                  <a:pt x="965" y="1287"/>
                </a:lnTo>
                <a:lnTo>
                  <a:pt x="924" y="1274"/>
                </a:lnTo>
                <a:lnTo>
                  <a:pt x="882" y="1258"/>
                </a:lnTo>
                <a:lnTo>
                  <a:pt x="843" y="1240"/>
                </a:lnTo>
                <a:lnTo>
                  <a:pt x="805" y="1218"/>
                </a:lnTo>
                <a:lnTo>
                  <a:pt x="768" y="1195"/>
                </a:lnTo>
                <a:lnTo>
                  <a:pt x="733" y="1168"/>
                </a:lnTo>
                <a:lnTo>
                  <a:pt x="700" y="1140"/>
                </a:lnTo>
                <a:lnTo>
                  <a:pt x="669" y="1109"/>
                </a:lnTo>
                <a:lnTo>
                  <a:pt x="639" y="1075"/>
                </a:lnTo>
                <a:lnTo>
                  <a:pt x="613" y="1040"/>
                </a:lnTo>
                <a:lnTo>
                  <a:pt x="589" y="1003"/>
                </a:lnTo>
                <a:lnTo>
                  <a:pt x="567" y="964"/>
                </a:lnTo>
                <a:lnTo>
                  <a:pt x="547" y="922"/>
                </a:lnTo>
                <a:lnTo>
                  <a:pt x="510" y="937"/>
                </a:lnTo>
                <a:lnTo>
                  <a:pt x="522" y="961"/>
                </a:lnTo>
                <a:lnTo>
                  <a:pt x="533" y="985"/>
                </a:lnTo>
                <a:lnTo>
                  <a:pt x="546" y="1008"/>
                </a:lnTo>
                <a:lnTo>
                  <a:pt x="560" y="1031"/>
                </a:lnTo>
                <a:lnTo>
                  <a:pt x="574" y="1053"/>
                </a:lnTo>
                <a:lnTo>
                  <a:pt x="589" y="1074"/>
                </a:lnTo>
                <a:lnTo>
                  <a:pt x="605" y="1095"/>
                </a:lnTo>
                <a:lnTo>
                  <a:pt x="621" y="1116"/>
                </a:lnTo>
                <a:lnTo>
                  <a:pt x="192" y="1116"/>
                </a:lnTo>
                <a:lnTo>
                  <a:pt x="192" y="1155"/>
                </a:lnTo>
                <a:lnTo>
                  <a:pt x="645" y="1155"/>
                </a:lnTo>
                <a:lnTo>
                  <a:pt x="647" y="1156"/>
                </a:lnTo>
                <a:lnTo>
                  <a:pt x="653" y="1160"/>
                </a:lnTo>
                <a:lnTo>
                  <a:pt x="661" y="1166"/>
                </a:lnTo>
                <a:lnTo>
                  <a:pt x="672" y="1173"/>
                </a:lnTo>
                <a:lnTo>
                  <a:pt x="683" y="1181"/>
                </a:lnTo>
                <a:lnTo>
                  <a:pt x="695" y="1190"/>
                </a:lnTo>
                <a:lnTo>
                  <a:pt x="706" y="1198"/>
                </a:lnTo>
                <a:lnTo>
                  <a:pt x="716" y="1206"/>
                </a:lnTo>
                <a:lnTo>
                  <a:pt x="0" y="1206"/>
                </a:lnTo>
                <a:lnTo>
                  <a:pt x="0" y="1246"/>
                </a:lnTo>
                <a:lnTo>
                  <a:pt x="773" y="1246"/>
                </a:lnTo>
                <a:lnTo>
                  <a:pt x="792" y="1258"/>
                </a:lnTo>
                <a:lnTo>
                  <a:pt x="813" y="1270"/>
                </a:lnTo>
                <a:lnTo>
                  <a:pt x="834" y="1280"/>
                </a:lnTo>
                <a:lnTo>
                  <a:pt x="856" y="1291"/>
                </a:lnTo>
                <a:lnTo>
                  <a:pt x="877" y="1300"/>
                </a:lnTo>
                <a:lnTo>
                  <a:pt x="898" y="1308"/>
                </a:lnTo>
                <a:lnTo>
                  <a:pt x="921" y="1316"/>
                </a:lnTo>
                <a:lnTo>
                  <a:pt x="943" y="1323"/>
                </a:lnTo>
                <a:lnTo>
                  <a:pt x="966" y="1330"/>
                </a:lnTo>
                <a:lnTo>
                  <a:pt x="989" y="1334"/>
                </a:lnTo>
                <a:lnTo>
                  <a:pt x="1012" y="1340"/>
                </a:lnTo>
                <a:lnTo>
                  <a:pt x="1037" y="1343"/>
                </a:lnTo>
                <a:lnTo>
                  <a:pt x="1060" y="1347"/>
                </a:lnTo>
                <a:lnTo>
                  <a:pt x="1084" y="1348"/>
                </a:lnTo>
                <a:lnTo>
                  <a:pt x="1108" y="1350"/>
                </a:lnTo>
                <a:lnTo>
                  <a:pt x="1132" y="1350"/>
                </a:lnTo>
                <a:lnTo>
                  <a:pt x="1139" y="1350"/>
                </a:lnTo>
                <a:lnTo>
                  <a:pt x="1145" y="1350"/>
                </a:lnTo>
                <a:lnTo>
                  <a:pt x="1152" y="1350"/>
                </a:lnTo>
                <a:lnTo>
                  <a:pt x="1158" y="1349"/>
                </a:lnTo>
                <a:lnTo>
                  <a:pt x="1163" y="1349"/>
                </a:lnTo>
                <a:lnTo>
                  <a:pt x="1169" y="1349"/>
                </a:lnTo>
                <a:lnTo>
                  <a:pt x="1176" y="1348"/>
                </a:lnTo>
                <a:lnTo>
                  <a:pt x="1182" y="1348"/>
                </a:lnTo>
                <a:lnTo>
                  <a:pt x="1769" y="1348"/>
                </a:lnTo>
                <a:lnTo>
                  <a:pt x="1769" y="1308"/>
                </a:lnTo>
                <a:lnTo>
                  <a:pt x="1367" y="1308"/>
                </a:lnTo>
                <a:lnTo>
                  <a:pt x="1385" y="1301"/>
                </a:lnTo>
                <a:lnTo>
                  <a:pt x="1402" y="1294"/>
                </a:lnTo>
                <a:lnTo>
                  <a:pt x="1419" y="1286"/>
                </a:lnTo>
                <a:lnTo>
                  <a:pt x="1435" y="1278"/>
                </a:lnTo>
                <a:lnTo>
                  <a:pt x="1451" y="1270"/>
                </a:lnTo>
                <a:lnTo>
                  <a:pt x="1467" y="1261"/>
                </a:lnTo>
                <a:lnTo>
                  <a:pt x="1484" y="1251"/>
                </a:lnTo>
                <a:lnTo>
                  <a:pt x="1499" y="1242"/>
                </a:lnTo>
                <a:lnTo>
                  <a:pt x="1515" y="1232"/>
                </a:lnTo>
                <a:lnTo>
                  <a:pt x="1530" y="1221"/>
                </a:lnTo>
                <a:lnTo>
                  <a:pt x="1544" y="1210"/>
                </a:lnTo>
                <a:lnTo>
                  <a:pt x="1558" y="1198"/>
                </a:lnTo>
                <a:lnTo>
                  <a:pt x="1572" y="1187"/>
                </a:lnTo>
                <a:lnTo>
                  <a:pt x="1586" y="1174"/>
                </a:lnTo>
                <a:lnTo>
                  <a:pt x="1600" y="1162"/>
                </a:lnTo>
                <a:lnTo>
                  <a:pt x="1613" y="1149"/>
                </a:lnTo>
                <a:lnTo>
                  <a:pt x="1613" y="1155"/>
                </a:lnTo>
                <a:lnTo>
                  <a:pt x="1972" y="1155"/>
                </a:lnTo>
                <a:lnTo>
                  <a:pt x="1972" y="1116"/>
                </a:lnTo>
                <a:lnTo>
                  <a:pt x="1644" y="1116"/>
                </a:lnTo>
                <a:close/>
              </a:path>
            </a:pathLst>
          </a:custGeom>
          <a:solidFill>
            <a:srgbClr val="E60000"/>
          </a:solidFill>
          <a:ln w="9525">
            <a:solidFill>
              <a:srgbClr val="E6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</a:endParaRPr>
          </a:p>
        </p:txBody>
      </p:sp>
      <p:sp>
        <p:nvSpPr>
          <p:cNvPr id="1033" name="19 Marcador de título"/>
          <p:cNvSpPr>
            <a:spLocks noGrp="1"/>
          </p:cNvSpPr>
          <p:nvPr userDrawn="1">
            <p:ph type="title"/>
          </p:nvPr>
        </p:nvSpPr>
        <p:spPr bwMode="auto">
          <a:xfrm>
            <a:off x="457200" y="107950"/>
            <a:ext cx="8229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1034" name="20 Marcador de texto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0"/>
            <a:ext cx="82296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pic>
        <p:nvPicPr>
          <p:cNvPr id="1040" name="Picture 16" descr="Resultado de imagen para unicuces"/>
          <p:cNvPicPr>
            <a:picLocks noChangeAspect="1" noChangeArrowheads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8998" r="73452" b="7864"/>
          <a:stretch/>
        </p:blipFill>
        <p:spPr bwMode="auto">
          <a:xfrm>
            <a:off x="8196263" y="5991226"/>
            <a:ext cx="661407" cy="66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3200" b="1">
          <a:solidFill>
            <a:srgbClr val="1C6394"/>
          </a:solidFill>
          <a:latin typeface="+mn-lt"/>
          <a:ea typeface="+mn-ea"/>
          <a:cs typeface="+mn-cs"/>
        </a:defRPr>
      </a:lvl1pPr>
      <a:lvl2pPr marL="892175" indent="-434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rgbClr val="1C6394"/>
          </a:solidFill>
          <a:latin typeface="+mn-lt"/>
        </a:defRPr>
      </a:lvl2pPr>
      <a:lvl3pPr marL="1260475" indent="-3460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sz="2400">
          <a:solidFill>
            <a:srgbClr val="1C6394"/>
          </a:solidFill>
          <a:latin typeface="+mn-lt"/>
        </a:defRPr>
      </a:lvl3pPr>
      <a:lvl4pPr marL="1706563" indent="-33496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>
          <a:solidFill>
            <a:srgbClr val="1C639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C639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f_Villalobos@yahoo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s.wikipedia.org/wiki/Conducta" TargetMode="External"/><Relationship Id="rId5" Type="http://schemas.openxmlformats.org/officeDocument/2006/relationships/hyperlink" Target="http://es.wikipedia.org/wiki/Lenguaje" TargetMode="External"/><Relationship Id="rId4" Type="http://schemas.openxmlformats.org/officeDocument/2006/relationships/hyperlink" Target="http://es.wikipedia.org/wiki/Sistema_nervios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zeqe44mh4Go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es.wrs.yahoo.com/_ylt=A0geulYvVM5Fcs4Ak8SV.Qt./SIG=1fb7uls1v/EXP=1171236271/**http:/es.search.yahoo.com/search/images/view?back=http://es.search.yahoo.com/search/images?ei=UTF-8&amp;p=bebes+&amp;xargs=0&amp;fr=sfp&amp;b=621&amp;w=280&amp;h=210&amp;imgurl=psiconline.blog.simplesnet.pt/archive/Bebes.bmp&amp;rurl=http://psiconline.blog.simplesnet.pt/archive/2005_05.html&amp;size=172.3kB&amp;name=Bebes.bmp&amp;p=bebes&amp;type=bmp&amp;no=625&amp;tt=131.455&amp;oid=d212bf0c5a8a2d4a&amp;ei=UTF-8" TargetMode="External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hyperlink" Target="http://images.google.com.co/imgres?imgurl=http://www.feldenkrais.es/fotos%20bebes/images/Bebe%20gateando%20en%20playa_jpg.jpg&amp;imgrefurl=http://www.feldenkrais.es/fotos%20bebes/pages/Bebe%20gateando%20en%20playa_jpg.htm&amp;h=256&amp;w=384&amp;sz=19&amp;hl=es&amp;start=8&amp;tbnid=DoSTbLhbanBM4M:&amp;tbnh=82&amp;tbnw=123&amp;prev=/images?q=bebes+gateando&amp;svnum=10&amp;hl=es" TargetMode="External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s.wrs.yahoo.com/_ylt=A0geunitU85F5D0B4AaV.Qt./SIG=1dvvmjbqg/EXP=1171236141/**http:/es.search.yahoo.com/search/images/view?back=http://es.search.yahoo.com/search/images?ei=UTF-8&amp;p=bebes+&amp;xargs=0&amp;fr=sfp&amp;b=581&amp;w=480&amp;h=360&amp;imgurl=www.legourou.net/bebes24.jpg&amp;rurl=http://www.legourou.net/bebes_1124.htm&amp;size=20.8kB&amp;name=bebes24.jpg&amp;p=bebes&amp;type=jpeg&amp;no=591&amp;tt=131.455&amp;oid=ef046589d0eedc1e&amp;ei=UTF-8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5" Type="http://schemas.openxmlformats.org/officeDocument/2006/relationships/image" Target="../media/image14.jpeg"/><Relationship Id="rId10" Type="http://schemas.openxmlformats.org/officeDocument/2006/relationships/hyperlink" Target="http://es.wrs.yahoo.com/_ylt=A0geunitU85F5D0B4waV.Qt./SIG=1fut53i7g/EXP=1171236141/**http:/es.search.yahoo.com/search/images/view?back=http://es.search.yahoo.com/search/images?ei=UTF-8&amp;p=bebes+&amp;xargs=0&amp;fr=sfp&amp;b=581&amp;w=100&amp;h=150&amp;imgurl=www.bebesenlaweb.com.ar/postales/pictures/bebes4_small.jpg&amp;rurl=http://www.bebesenlaweb.com.ar/postales/bebesfotos.html&amp;size=3.4kB&amp;name=bebes4_small.jpg&amp;p=bebes&amp;type=jpeg&amp;no=594&amp;tt=131.455&amp;oid=bc602988120929cc&amp;ei=UTF-8" TargetMode="External"/><Relationship Id="rId19" Type="http://schemas.openxmlformats.org/officeDocument/2006/relationships/image" Target="../media/image18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x6F9oZcU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quien%20movio%20mi%20queso.mpg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ChangeArrowheads="1"/>
          </p:cNvSpPr>
          <p:nvPr/>
        </p:nvSpPr>
        <p:spPr bwMode="auto">
          <a:xfrm>
            <a:off x="0" y="0"/>
            <a:ext cx="9144000" cy="120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65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2932788" y="1786374"/>
            <a:ext cx="31972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O" altLang="es-CO" sz="2200">
                <a:solidFill>
                  <a:srgbClr val="1C6394"/>
                </a:solidFill>
                <a:latin typeface="Arial Black" panose="020B0A04020102020204" pitchFamily="34" charset="0"/>
              </a:rPr>
              <a:t>PLAN DE TRABAJO</a:t>
            </a:r>
          </a:p>
        </p:txBody>
      </p:sp>
      <p:sp>
        <p:nvSpPr>
          <p:cNvPr id="2052" name="Line 10"/>
          <p:cNvSpPr>
            <a:spLocks noChangeShapeType="1"/>
          </p:cNvSpPr>
          <p:nvPr/>
        </p:nvSpPr>
        <p:spPr bwMode="auto">
          <a:xfrm>
            <a:off x="2480350" y="1786374"/>
            <a:ext cx="4103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53" name="Line 11"/>
          <p:cNvSpPr>
            <a:spLocks noChangeShapeType="1"/>
          </p:cNvSpPr>
          <p:nvPr/>
        </p:nvSpPr>
        <p:spPr bwMode="auto">
          <a:xfrm>
            <a:off x="2480350" y="2254687"/>
            <a:ext cx="4103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124501" y="99139"/>
            <a:ext cx="8966200" cy="70788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O" sz="4000" dirty="0" smtClean="0">
                <a:solidFill>
                  <a:srgbClr val="99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Habilidades Estratégicas de</a:t>
            </a:r>
            <a:endParaRPr lang="es-ES" altLang="es-CO" sz="4000" dirty="0">
              <a:solidFill>
                <a:srgbClr val="99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638851" y="715248"/>
            <a:ext cx="85051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O" sz="5400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Dirección de Personal</a:t>
            </a:r>
            <a:endParaRPr lang="es-ES" altLang="es-CO" sz="5400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56" name="Rectangle 16"/>
          <p:cNvSpPr>
            <a:spLocks noChangeArrowheads="1"/>
          </p:cNvSpPr>
          <p:nvPr/>
        </p:nvSpPr>
        <p:spPr bwMode="auto">
          <a:xfrm>
            <a:off x="1892300" y="6021388"/>
            <a:ext cx="4752975" cy="8366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2057" name="Rectangle 15"/>
          <p:cNvSpPr>
            <a:spLocks noChangeArrowheads="1"/>
          </p:cNvSpPr>
          <p:nvPr/>
        </p:nvSpPr>
        <p:spPr bwMode="auto">
          <a:xfrm>
            <a:off x="0" y="5689600"/>
            <a:ext cx="9144000" cy="120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65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2343150" y="2580635"/>
            <a:ext cx="6483350" cy="416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65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65225" indent="-1165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12900" indent="-352425"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altLang="es-CO" b="1" dirty="0" err="1" smtClean="0">
                <a:solidFill>
                  <a:srgbClr val="990000"/>
                </a:solidFill>
              </a:rPr>
              <a:t>Engagement</a:t>
            </a:r>
            <a:endParaRPr lang="es-CO" altLang="es-CO" b="1" dirty="0" smtClean="0">
              <a:solidFill>
                <a:srgbClr val="990000"/>
              </a:solidFill>
            </a:endParaRPr>
          </a:p>
          <a:p>
            <a:pPr marL="1612900" indent="-352425"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altLang="es-CO" b="1" dirty="0">
                <a:solidFill>
                  <a:srgbClr val="990000"/>
                </a:solidFill>
              </a:rPr>
              <a:t>L</a:t>
            </a:r>
            <a:r>
              <a:rPr lang="es-CO" altLang="es-CO" b="1" dirty="0" smtClean="0">
                <a:solidFill>
                  <a:srgbClr val="990000"/>
                </a:solidFill>
              </a:rPr>
              <a:t>as personalidades y el modelo CID</a:t>
            </a:r>
          </a:p>
          <a:p>
            <a:pPr marL="1612900" indent="-352425"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altLang="es-CO" b="1" dirty="0" smtClean="0">
                <a:solidFill>
                  <a:srgbClr val="990000"/>
                </a:solidFill>
              </a:rPr>
              <a:t>Destrezas para la dirección de personal</a:t>
            </a:r>
            <a:endParaRPr lang="es-CO" altLang="es-CO" dirty="0">
              <a:solidFill>
                <a:srgbClr val="990000"/>
              </a:solidFill>
            </a:endParaRP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None/>
            </a:pPr>
            <a:endParaRPr lang="es-CO" altLang="es-CO" b="1" dirty="0" smtClean="0">
              <a:solidFill>
                <a:srgbClr val="1C6394"/>
              </a:solidFill>
            </a:endParaRPr>
          </a:p>
          <a:p>
            <a:pPr marL="1612900" indent="-352425"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altLang="es-CO" b="1" dirty="0" smtClean="0">
                <a:solidFill>
                  <a:srgbClr val="990000"/>
                </a:solidFill>
              </a:rPr>
              <a:t>La genética del logro</a:t>
            </a:r>
          </a:p>
          <a:p>
            <a:pPr marL="1612900" indent="-352425"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altLang="es-CO" b="1" dirty="0" smtClean="0">
                <a:solidFill>
                  <a:srgbClr val="990000"/>
                </a:solidFill>
              </a:rPr>
              <a:t>Actitud</a:t>
            </a:r>
          </a:p>
          <a:p>
            <a:pPr marL="1612900" indent="-352425"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altLang="es-CO" b="1" dirty="0" smtClean="0">
                <a:solidFill>
                  <a:srgbClr val="990000"/>
                </a:solidFill>
              </a:rPr>
              <a:t>Poder de la atracción</a:t>
            </a:r>
            <a:endParaRPr lang="es-CO" altLang="es-CO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None/>
            </a:pPr>
            <a:endParaRPr lang="es-CO" altLang="es-CO" dirty="0" smtClean="0">
              <a:solidFill>
                <a:srgbClr val="990000"/>
              </a:solidFill>
            </a:endParaRPr>
          </a:p>
          <a:p>
            <a:pPr marL="1612900" indent="-352425"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altLang="es-CO" b="1" dirty="0" smtClean="0">
                <a:solidFill>
                  <a:srgbClr val="990000"/>
                </a:solidFill>
              </a:rPr>
              <a:t>Paradigmas y cambios</a:t>
            </a:r>
          </a:p>
          <a:p>
            <a:pPr marL="1612900" indent="-352425"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altLang="es-CO" b="1" dirty="0" smtClean="0">
                <a:solidFill>
                  <a:srgbClr val="990000"/>
                </a:solidFill>
              </a:rPr>
              <a:t>Carisma e influencia</a:t>
            </a:r>
          </a:p>
          <a:p>
            <a:pPr marL="1612900" indent="-352425"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altLang="es-CO" b="1" dirty="0" smtClean="0">
                <a:solidFill>
                  <a:srgbClr val="990000"/>
                </a:solidFill>
              </a:rPr>
              <a:t>Poder de la gratitud</a:t>
            </a:r>
            <a:endParaRPr lang="es-CO" altLang="es-CO" b="1" dirty="0" smtClean="0">
              <a:solidFill>
                <a:srgbClr val="1C6394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08000" y="2989578"/>
            <a:ext cx="27892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65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65225" indent="-1165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s-CO" altLang="es-CO" b="1" dirty="0" smtClean="0">
                <a:solidFill>
                  <a:srgbClr val="1C6394"/>
                </a:solidFill>
              </a:rPr>
              <a:t>Sesión 1</a:t>
            </a:r>
            <a:r>
              <a:rPr lang="es-CO" altLang="es-CO" b="1" dirty="0">
                <a:solidFill>
                  <a:srgbClr val="1C6394"/>
                </a:solidFill>
              </a:rPr>
              <a:t>:</a:t>
            </a:r>
            <a:r>
              <a:rPr lang="es-CO" altLang="es-CO" b="1" dirty="0">
                <a:solidFill>
                  <a:srgbClr val="CC0000"/>
                </a:solidFill>
              </a:rPr>
              <a:t> </a:t>
            </a:r>
            <a:r>
              <a:rPr lang="es-CO" altLang="es-CO" dirty="0" smtClean="0">
                <a:solidFill>
                  <a:srgbClr val="990000"/>
                </a:solidFill>
              </a:rPr>
              <a:t>Octubre 13</a:t>
            </a:r>
            <a:endParaRPr lang="es-CO" altLang="es-CO" b="1" dirty="0" smtClean="0">
              <a:solidFill>
                <a:srgbClr val="1C6394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s-CO" altLang="es-CO" b="1" dirty="0" smtClean="0">
              <a:solidFill>
                <a:srgbClr val="1C6394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s-CO" altLang="es-CO" b="1" dirty="0" smtClean="0">
              <a:solidFill>
                <a:srgbClr val="1C6394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s-CO" altLang="es-CO" b="1" dirty="0" smtClean="0">
              <a:solidFill>
                <a:srgbClr val="1C6394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s-CO" altLang="es-CO" b="1" dirty="0">
              <a:solidFill>
                <a:srgbClr val="1C6394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s-CO" altLang="es-CO" b="1" dirty="0">
              <a:solidFill>
                <a:srgbClr val="1C6394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s-CO" altLang="es-CO" b="1" dirty="0" smtClean="0">
                <a:solidFill>
                  <a:srgbClr val="1C6394"/>
                </a:solidFill>
              </a:rPr>
              <a:t>Sesión 2</a:t>
            </a:r>
            <a:r>
              <a:rPr lang="es-CO" altLang="es-CO" b="1" dirty="0">
                <a:solidFill>
                  <a:srgbClr val="1C6394"/>
                </a:solidFill>
              </a:rPr>
              <a:t>:</a:t>
            </a:r>
            <a:r>
              <a:rPr lang="es-CO" altLang="es-CO" b="1" dirty="0">
                <a:solidFill>
                  <a:srgbClr val="CC0000"/>
                </a:solidFill>
              </a:rPr>
              <a:t> </a:t>
            </a:r>
            <a:r>
              <a:rPr lang="es-CO" altLang="es-CO" dirty="0" smtClean="0">
                <a:solidFill>
                  <a:srgbClr val="990000"/>
                </a:solidFill>
              </a:rPr>
              <a:t>Octubre 27 </a:t>
            </a: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s-CO" altLang="es-CO" dirty="0" smtClean="0">
              <a:solidFill>
                <a:srgbClr val="990000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s-CO" altLang="es-CO" b="1" dirty="0" smtClean="0">
              <a:solidFill>
                <a:srgbClr val="1C6394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s-CO" altLang="es-CO" b="1" dirty="0">
              <a:solidFill>
                <a:srgbClr val="1C6394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s-CO" altLang="es-CO" b="1" dirty="0" smtClean="0">
              <a:solidFill>
                <a:srgbClr val="1C6394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s-CO" altLang="es-CO" b="1" dirty="0" smtClean="0">
                <a:solidFill>
                  <a:srgbClr val="1C6394"/>
                </a:solidFill>
              </a:rPr>
              <a:t>Sesión 3</a:t>
            </a:r>
            <a:r>
              <a:rPr lang="es-CO" altLang="es-CO" b="1" dirty="0">
                <a:solidFill>
                  <a:srgbClr val="1C6394"/>
                </a:solidFill>
              </a:rPr>
              <a:t>:</a:t>
            </a:r>
            <a:r>
              <a:rPr lang="es-CO" altLang="es-CO" b="1" dirty="0">
                <a:solidFill>
                  <a:srgbClr val="CC0000"/>
                </a:solidFill>
              </a:rPr>
              <a:t> </a:t>
            </a:r>
            <a:r>
              <a:rPr lang="es-CO" altLang="es-CO" dirty="0" smtClean="0">
                <a:solidFill>
                  <a:srgbClr val="990000"/>
                </a:solidFill>
              </a:rPr>
              <a:t>Noviembre 10 </a:t>
            </a:r>
          </a:p>
        </p:txBody>
      </p:sp>
    </p:spTree>
    <p:extLst>
      <p:ext uri="{BB962C8B-B14F-4D97-AF65-F5344CB8AC3E}">
        <p14:creationId xmlns:p14="http://schemas.microsoft.com/office/powerpoint/2010/main" val="2831176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25227" r="37781" b="40028"/>
          <a:stretch>
            <a:fillRect/>
          </a:stretch>
        </p:blipFill>
        <p:spPr bwMode="auto">
          <a:xfrm>
            <a:off x="6645275" y="1133475"/>
            <a:ext cx="246062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Rectangle 77"/>
          <p:cNvSpPr>
            <a:spLocks noChangeArrowheads="1"/>
          </p:cNvSpPr>
          <p:nvPr/>
        </p:nvSpPr>
        <p:spPr bwMode="auto">
          <a:xfrm>
            <a:off x="733425" y="1243013"/>
            <a:ext cx="825658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000">
                <a:solidFill>
                  <a:srgbClr val="990000"/>
                </a:solidFill>
                <a:latin typeface="Arial Black" panose="020B0A04020102020204" pitchFamily="34" charset="0"/>
              </a:rPr>
              <a:t>N1: Dominante-Hostil</a:t>
            </a:r>
            <a:endParaRPr lang="es-ES_tradnl" altLang="es-CO" sz="190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Personalidad directa y agresiva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Actúa impulsiva y autoritariamente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Enérgico, franco, decidido, determinado, atrevido.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No le importan los sentimientos de los demás.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Busca el éxito y si es necesario utiliza tácticas de manipulación.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No acepta puntos de vista innovadores.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Si una solución ha sido buena, ¿porqué cambiarla?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No escuchan, Piensa que es el que más sabe del tema</a:t>
            </a:r>
          </a:p>
        </p:txBody>
      </p:sp>
      <p:sp>
        <p:nvSpPr>
          <p:cNvPr id="136197" name="6 Rectángulo"/>
          <p:cNvSpPr>
            <a:spLocks noChangeArrowheads="1"/>
          </p:cNvSpPr>
          <p:nvPr/>
        </p:nvSpPr>
        <p:spPr bwMode="auto">
          <a:xfrm rot="-5400000">
            <a:off x="-1377950" y="3163888"/>
            <a:ext cx="35829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500">
                <a:solidFill>
                  <a:srgbClr val="990000"/>
                </a:solidFill>
                <a:latin typeface="Arial Black" panose="020B0A04020102020204" pitchFamily="34" charset="0"/>
              </a:rPr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2974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pic>
        <p:nvPicPr>
          <p:cNvPr id="137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25227" r="37781" b="40028"/>
          <a:stretch>
            <a:fillRect/>
          </a:stretch>
        </p:blipFill>
        <p:spPr bwMode="auto">
          <a:xfrm>
            <a:off x="6683375" y="1493838"/>
            <a:ext cx="24606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Rectangle 77"/>
          <p:cNvSpPr>
            <a:spLocks noChangeArrowheads="1"/>
          </p:cNvSpPr>
          <p:nvPr/>
        </p:nvSpPr>
        <p:spPr bwMode="auto">
          <a:xfrm>
            <a:off x="733425" y="1243013"/>
            <a:ext cx="598963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000">
                <a:solidFill>
                  <a:srgbClr val="990000"/>
                </a:solidFill>
                <a:latin typeface="Arial Black" panose="020B0A04020102020204" pitchFamily="34" charset="0"/>
              </a:rPr>
              <a:t>N1: Dominante-Hostil</a:t>
            </a:r>
            <a:endParaRPr lang="es-ES_tradnl" altLang="es-CO" sz="190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Su meta es ganar alcanzando el máximo beneficio.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No le importa la situación en la que quede su oponente.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La otra parte es un contrincante que hay que derrotar.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Usa técnicas de presión con el fin de favorecer su posición.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Se sienten a gusto logrando acuerdos  ganar-perder</a:t>
            </a:r>
          </a:p>
        </p:txBody>
      </p:sp>
      <p:sp>
        <p:nvSpPr>
          <p:cNvPr id="137221" name="6 Rectángulo"/>
          <p:cNvSpPr>
            <a:spLocks noChangeArrowheads="1"/>
          </p:cNvSpPr>
          <p:nvPr/>
        </p:nvSpPr>
        <p:spPr bwMode="auto">
          <a:xfrm rot="-5400000">
            <a:off x="-1489869" y="3164682"/>
            <a:ext cx="38068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500">
                <a:solidFill>
                  <a:srgbClr val="990000"/>
                </a:solidFill>
                <a:latin typeface="Arial Black" panose="020B0A04020102020204" pitchFamily="34" charset="0"/>
              </a:rPr>
              <a:t>COMO NEGOCIADOR</a:t>
            </a:r>
          </a:p>
        </p:txBody>
      </p:sp>
    </p:spTree>
    <p:extLst>
      <p:ext uri="{BB962C8B-B14F-4D97-AF65-F5344CB8AC3E}">
        <p14:creationId xmlns:p14="http://schemas.microsoft.com/office/powerpoint/2010/main" val="28094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pic>
        <p:nvPicPr>
          <p:cNvPr id="138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25227" r="37781" b="40028"/>
          <a:stretch>
            <a:fillRect/>
          </a:stretch>
        </p:blipFill>
        <p:spPr bwMode="auto">
          <a:xfrm>
            <a:off x="6683375" y="1763713"/>
            <a:ext cx="24606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Rectangle 77"/>
          <p:cNvSpPr>
            <a:spLocks noChangeArrowheads="1"/>
          </p:cNvSpPr>
          <p:nvPr/>
        </p:nvSpPr>
        <p:spPr bwMode="auto">
          <a:xfrm>
            <a:off x="733425" y="1243013"/>
            <a:ext cx="6788150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C0A062"/>
              </a:buClr>
            </a:pPr>
            <a:r>
              <a:rPr lang="es-ES_tradnl" altLang="es-CO" sz="2200">
                <a:solidFill>
                  <a:srgbClr val="990000"/>
                </a:solidFill>
                <a:latin typeface="Arial Black" panose="020B0A04020102020204" pitchFamily="34" charset="0"/>
              </a:rPr>
              <a:t>N1: Dominante-Hostil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200">
                <a:solidFill>
                  <a:srgbClr val="1C6394"/>
                </a:solidFill>
                <a:latin typeface="Arial Black" panose="020B0A04020102020204" pitchFamily="34" charset="0"/>
              </a:rPr>
              <a:t>Permítale que se exprese libremente.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200">
                <a:solidFill>
                  <a:srgbClr val="1C6394"/>
                </a:solidFill>
                <a:latin typeface="Arial Black" panose="020B0A04020102020204" pitchFamily="34" charset="0"/>
              </a:rPr>
              <a:t>Nunca discuta con él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200">
                <a:solidFill>
                  <a:srgbClr val="1C6394"/>
                </a:solidFill>
                <a:latin typeface="Arial Black" panose="020B0A04020102020204" pitchFamily="34" charset="0"/>
              </a:rPr>
              <a:t>Debemos tener mucho autocontrol.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200">
                <a:solidFill>
                  <a:srgbClr val="1C6394"/>
                </a:solidFill>
                <a:latin typeface="Arial Black" panose="020B0A04020102020204" pitchFamily="34" charset="0"/>
              </a:rPr>
              <a:t>Ayúdelo a satisfacer su ego.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200">
                <a:solidFill>
                  <a:srgbClr val="1C6394"/>
                </a:solidFill>
                <a:latin typeface="Arial Black" panose="020B0A04020102020204" pitchFamily="34" charset="0"/>
              </a:rPr>
              <a:t>Nunca abandone su posición.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200">
                <a:solidFill>
                  <a:srgbClr val="1C6394"/>
                </a:solidFill>
                <a:latin typeface="Arial Black" panose="020B0A04020102020204" pitchFamily="34" charset="0"/>
              </a:rPr>
              <a:t>Deje que se desahogue y libere sus emociones negativas</a:t>
            </a:r>
          </a:p>
        </p:txBody>
      </p:sp>
      <p:sp>
        <p:nvSpPr>
          <p:cNvPr id="138245" name="6 Rectángulo"/>
          <p:cNvSpPr>
            <a:spLocks noChangeArrowheads="1"/>
          </p:cNvSpPr>
          <p:nvPr/>
        </p:nvSpPr>
        <p:spPr bwMode="auto">
          <a:xfrm rot="-5400000">
            <a:off x="-1339056" y="3164681"/>
            <a:ext cx="3505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500">
                <a:solidFill>
                  <a:srgbClr val="990000"/>
                </a:solidFill>
                <a:latin typeface="Arial Black" panose="020B0A04020102020204" pitchFamily="34" charset="0"/>
              </a:rPr>
              <a:t>COMO TRATARLOS</a:t>
            </a:r>
          </a:p>
        </p:txBody>
      </p:sp>
    </p:spTree>
    <p:extLst>
      <p:ext uri="{BB962C8B-B14F-4D97-AF65-F5344CB8AC3E}">
        <p14:creationId xmlns:p14="http://schemas.microsoft.com/office/powerpoint/2010/main" val="19035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46768" r="37781" b="20226"/>
          <a:stretch>
            <a:fillRect/>
          </a:stretch>
        </p:blipFill>
        <p:spPr bwMode="auto">
          <a:xfrm>
            <a:off x="6683375" y="1184275"/>
            <a:ext cx="24606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77"/>
          <p:cNvSpPr>
            <a:spLocks noChangeArrowheads="1"/>
          </p:cNvSpPr>
          <p:nvPr/>
        </p:nvSpPr>
        <p:spPr bwMode="auto">
          <a:xfrm>
            <a:off x="733425" y="1243013"/>
            <a:ext cx="825658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000">
                <a:solidFill>
                  <a:srgbClr val="990000"/>
                </a:solidFill>
                <a:latin typeface="Arial Black" panose="020B0A04020102020204" pitchFamily="34" charset="0"/>
              </a:rPr>
              <a:t>N2: Sumiso-Hostil</a:t>
            </a:r>
            <a:endParaRPr lang="es-ES_tradnl" altLang="es-CO" sz="190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Agrupa las dos características negativas.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Le gusta estar en paz: rehúye a los conflictos.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Es muy inseguro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No tiene prisa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Prefiere trabajar en lugares donde encuentre estabilidad.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No se mete con nadie.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Le guste ser flexible.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Le da igual como se llegue al acuerdo. Él quiere llegar a un acuerdo</a:t>
            </a:r>
          </a:p>
        </p:txBody>
      </p:sp>
      <p:sp>
        <p:nvSpPr>
          <p:cNvPr id="139269" name="6 Rectángulo"/>
          <p:cNvSpPr>
            <a:spLocks noChangeArrowheads="1"/>
          </p:cNvSpPr>
          <p:nvPr/>
        </p:nvSpPr>
        <p:spPr bwMode="auto">
          <a:xfrm rot="-5400000">
            <a:off x="-1377950" y="3163888"/>
            <a:ext cx="35829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500">
                <a:solidFill>
                  <a:srgbClr val="990000"/>
                </a:solidFill>
                <a:latin typeface="Arial Black" panose="020B0A04020102020204" pitchFamily="34" charset="0"/>
              </a:rPr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21152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46768" r="37781" b="20226"/>
          <a:stretch>
            <a:fillRect/>
          </a:stretch>
        </p:blipFill>
        <p:spPr bwMode="auto">
          <a:xfrm>
            <a:off x="6683375" y="1184275"/>
            <a:ext cx="24606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sp>
        <p:nvSpPr>
          <p:cNvPr id="140292" name="Rectangle 77"/>
          <p:cNvSpPr>
            <a:spLocks noChangeArrowheads="1"/>
          </p:cNvSpPr>
          <p:nvPr/>
        </p:nvSpPr>
        <p:spPr bwMode="auto">
          <a:xfrm>
            <a:off x="733425" y="1243013"/>
            <a:ext cx="753427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000">
                <a:solidFill>
                  <a:srgbClr val="990000"/>
                </a:solidFill>
                <a:latin typeface="Arial Black" panose="020B0A04020102020204" pitchFamily="34" charset="0"/>
              </a:rPr>
              <a:t>N2: Sumiso-Hostil</a:t>
            </a:r>
            <a:endParaRPr lang="es-ES_tradnl" altLang="es-CO" sz="190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Acepta lo que el otro(s) quieren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No realiza ningún esfuerzo para cambiar la opinión del otro(s).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endParaRPr lang="es-ES_tradnl" altLang="es-CO">
              <a:solidFill>
                <a:srgbClr val="1C6394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Buscan seguridad, por lo que debemos ganarnos su confianza.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No le genere más miedo, simplemente ayúdele a sentirse bien.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Despierte su interés en el trabajo y su desarrollo positivo.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Hay que tenerle mucha paciencia</a:t>
            </a:r>
          </a:p>
        </p:txBody>
      </p:sp>
      <p:sp>
        <p:nvSpPr>
          <p:cNvPr id="140293" name="6 Rectángulo"/>
          <p:cNvSpPr>
            <a:spLocks noChangeArrowheads="1"/>
          </p:cNvSpPr>
          <p:nvPr/>
        </p:nvSpPr>
        <p:spPr bwMode="auto">
          <a:xfrm rot="-5400000">
            <a:off x="-884237" y="1782763"/>
            <a:ext cx="24145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1600">
                <a:solidFill>
                  <a:srgbClr val="990000"/>
                </a:solidFill>
                <a:latin typeface="Arial Black" panose="020B0A04020102020204" pitchFamily="34" charset="0"/>
              </a:rPr>
              <a:t>COMO NEGOCIADOR</a:t>
            </a:r>
          </a:p>
        </p:txBody>
      </p:sp>
      <p:sp>
        <p:nvSpPr>
          <p:cNvPr id="140294" name="9 Rectángulo"/>
          <p:cNvSpPr>
            <a:spLocks noChangeArrowheads="1"/>
          </p:cNvSpPr>
          <p:nvPr/>
        </p:nvSpPr>
        <p:spPr bwMode="auto">
          <a:xfrm rot="-5400000">
            <a:off x="-846137" y="4349750"/>
            <a:ext cx="2414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1600">
                <a:solidFill>
                  <a:srgbClr val="990000"/>
                </a:solidFill>
                <a:latin typeface="Arial Black" panose="020B0A04020102020204" pitchFamily="34" charset="0"/>
              </a:rPr>
              <a:t>COMO TRATARLOS</a:t>
            </a:r>
          </a:p>
        </p:txBody>
      </p:sp>
    </p:spTree>
    <p:extLst>
      <p:ext uri="{BB962C8B-B14F-4D97-AF65-F5344CB8AC3E}">
        <p14:creationId xmlns:p14="http://schemas.microsoft.com/office/powerpoint/2010/main" val="34525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pic>
        <p:nvPicPr>
          <p:cNvPr id="141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3" t="46565" r="8134" b="20667"/>
          <a:stretch>
            <a:fillRect/>
          </a:stretch>
        </p:blipFill>
        <p:spPr bwMode="auto">
          <a:xfrm>
            <a:off x="6386513" y="1133475"/>
            <a:ext cx="275748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Rectangle 77"/>
          <p:cNvSpPr>
            <a:spLocks noChangeArrowheads="1"/>
          </p:cNvSpPr>
          <p:nvPr/>
        </p:nvSpPr>
        <p:spPr bwMode="auto">
          <a:xfrm>
            <a:off x="733425" y="1243013"/>
            <a:ext cx="825658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000">
                <a:solidFill>
                  <a:srgbClr val="990000"/>
                </a:solidFill>
                <a:latin typeface="Arial Black" panose="020B0A04020102020204" pitchFamily="34" charset="0"/>
              </a:rPr>
              <a:t>N3: Sumiso-Afectuoso</a:t>
            </a:r>
            <a:endParaRPr lang="es-ES_tradnl" altLang="es-CO" sz="190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Le gusta hablar e interactuar.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Necesitan la aceptación de los demás.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Evita toda confrontación, buscando cualquier excusa.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Es entusiasta, confiado, sociable, impulsivo y efusivo.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Tiene muy buen sentido del humor.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Tiende a ser desorganizado.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Es leal.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Busca crear relaciones a largo plazo.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Le gusta complacer a las partes evitando el </a:t>
            </a:r>
            <a:r>
              <a:rPr lang="es-ES_tradnl" altLang="es-CO" sz="1700">
                <a:solidFill>
                  <a:srgbClr val="1C6394"/>
                </a:solidFill>
                <a:latin typeface="Arial Black" panose="020B0A04020102020204" pitchFamily="34" charset="0"/>
              </a:rPr>
              <a:t>enfrentamiento</a:t>
            </a:r>
          </a:p>
        </p:txBody>
      </p:sp>
      <p:sp>
        <p:nvSpPr>
          <p:cNvPr id="141317" name="6 Rectángulo"/>
          <p:cNvSpPr>
            <a:spLocks noChangeArrowheads="1"/>
          </p:cNvSpPr>
          <p:nvPr/>
        </p:nvSpPr>
        <p:spPr bwMode="auto">
          <a:xfrm rot="-5400000">
            <a:off x="-1377950" y="3163888"/>
            <a:ext cx="35829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500">
                <a:solidFill>
                  <a:srgbClr val="990000"/>
                </a:solidFill>
                <a:latin typeface="Arial Black" panose="020B0A04020102020204" pitchFamily="34" charset="0"/>
              </a:rPr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38357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sp>
        <p:nvSpPr>
          <p:cNvPr id="142339" name="Rectangle 77"/>
          <p:cNvSpPr>
            <a:spLocks noChangeArrowheads="1"/>
          </p:cNvSpPr>
          <p:nvPr/>
        </p:nvSpPr>
        <p:spPr bwMode="auto">
          <a:xfrm>
            <a:off x="733425" y="1365250"/>
            <a:ext cx="753427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000">
                <a:solidFill>
                  <a:srgbClr val="990000"/>
                </a:solidFill>
                <a:latin typeface="Arial Black" panose="020B0A04020102020204" pitchFamily="34" charset="0"/>
              </a:rPr>
              <a:t>N3: Sumiso-Afectuoso</a:t>
            </a:r>
            <a:endParaRPr lang="es-ES_tradnl" altLang="es-CO" sz="190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Lo que más le importa es quedar bien.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Usa toda oportunidad para hacer amigos.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Favorecen la relación personal, sobre los acuerdos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endParaRPr lang="es-ES_tradnl" altLang="es-CO">
              <a:solidFill>
                <a:srgbClr val="1C6394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endParaRPr lang="es-ES_tradnl" altLang="es-CO">
              <a:solidFill>
                <a:srgbClr val="1C6394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Buscan la aceptación de los demás.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Debemos tratarlos cordialmente.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Debemos dirigirla la actividad sin permitir que divague.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Debemos ser pacientes</a:t>
            </a:r>
          </a:p>
        </p:txBody>
      </p:sp>
      <p:sp>
        <p:nvSpPr>
          <p:cNvPr id="142340" name="6 Rectángulo"/>
          <p:cNvSpPr>
            <a:spLocks noChangeArrowheads="1"/>
          </p:cNvSpPr>
          <p:nvPr/>
        </p:nvSpPr>
        <p:spPr bwMode="auto">
          <a:xfrm rot="-5400000">
            <a:off x="-884237" y="1905000"/>
            <a:ext cx="24145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1600">
                <a:solidFill>
                  <a:srgbClr val="990000"/>
                </a:solidFill>
                <a:latin typeface="Arial Black" panose="020B0A04020102020204" pitchFamily="34" charset="0"/>
              </a:rPr>
              <a:t>COMO NEGOCIADOR</a:t>
            </a:r>
          </a:p>
        </p:txBody>
      </p:sp>
      <p:sp>
        <p:nvSpPr>
          <p:cNvPr id="142341" name="9 Rectángulo"/>
          <p:cNvSpPr>
            <a:spLocks noChangeArrowheads="1"/>
          </p:cNvSpPr>
          <p:nvPr/>
        </p:nvSpPr>
        <p:spPr bwMode="auto">
          <a:xfrm rot="-5400000">
            <a:off x="-530225" y="4419601"/>
            <a:ext cx="178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1600">
                <a:solidFill>
                  <a:srgbClr val="990000"/>
                </a:solidFill>
                <a:latin typeface="Arial Black" panose="020B0A04020102020204" pitchFamily="34" charset="0"/>
              </a:rPr>
              <a:t>COMO TRATARLOS</a:t>
            </a:r>
          </a:p>
        </p:txBody>
      </p:sp>
      <p:pic>
        <p:nvPicPr>
          <p:cNvPr id="1423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3" t="46565" r="8134" b="20667"/>
          <a:stretch>
            <a:fillRect/>
          </a:stretch>
        </p:blipFill>
        <p:spPr bwMode="auto">
          <a:xfrm>
            <a:off x="6386513" y="1133475"/>
            <a:ext cx="275748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0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pic>
        <p:nvPicPr>
          <p:cNvPr id="143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1" t="24843" r="8134" b="43124"/>
          <a:stretch>
            <a:fillRect/>
          </a:stretch>
        </p:blipFill>
        <p:spPr bwMode="auto">
          <a:xfrm>
            <a:off x="6237288" y="1133475"/>
            <a:ext cx="29067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77"/>
          <p:cNvSpPr>
            <a:spLocks noChangeArrowheads="1"/>
          </p:cNvSpPr>
          <p:nvPr/>
        </p:nvSpPr>
        <p:spPr bwMode="auto">
          <a:xfrm>
            <a:off x="733425" y="1243013"/>
            <a:ext cx="825658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000">
                <a:solidFill>
                  <a:srgbClr val="990000"/>
                </a:solidFill>
                <a:latin typeface="Arial Black" panose="020B0A04020102020204" pitchFamily="34" charset="0"/>
              </a:rPr>
              <a:t>N4: Dominante-Afectuoso</a:t>
            </a:r>
            <a:endParaRPr lang="es-ES_tradnl" altLang="es-CO" sz="190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Las dos características positivas.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Es la personalidad ideal.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Conoce perfectamente sus capacidades y limitaciones.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Sabe escuchar sin interrumpir.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Es muy seguro de si mismo.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Diplomático, paciente, sistemático, analítico y metódico.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Se basa en hechos y números.</a:t>
            </a:r>
          </a:p>
        </p:txBody>
      </p:sp>
      <p:sp>
        <p:nvSpPr>
          <p:cNvPr id="143365" name="6 Rectángulo"/>
          <p:cNvSpPr>
            <a:spLocks noChangeArrowheads="1"/>
          </p:cNvSpPr>
          <p:nvPr/>
        </p:nvSpPr>
        <p:spPr bwMode="auto">
          <a:xfrm rot="-5400000">
            <a:off x="-1377950" y="3163888"/>
            <a:ext cx="35829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500">
                <a:solidFill>
                  <a:srgbClr val="990000"/>
                </a:solidFill>
                <a:latin typeface="Arial Black" panose="020B0A04020102020204" pitchFamily="34" charset="0"/>
              </a:rPr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2927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1" t="24843" r="8134" b="43124"/>
          <a:stretch>
            <a:fillRect/>
          </a:stretch>
        </p:blipFill>
        <p:spPr bwMode="auto">
          <a:xfrm>
            <a:off x="6237288" y="1133475"/>
            <a:ext cx="29067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Rectangle 77"/>
          <p:cNvSpPr>
            <a:spLocks noChangeArrowheads="1"/>
          </p:cNvSpPr>
          <p:nvPr/>
        </p:nvSpPr>
        <p:spPr bwMode="auto">
          <a:xfrm>
            <a:off x="733425" y="1652588"/>
            <a:ext cx="8256588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000">
                <a:solidFill>
                  <a:srgbClr val="990000"/>
                </a:solidFill>
                <a:latin typeface="Arial Black" panose="020B0A04020102020204" pitchFamily="34" charset="0"/>
              </a:rPr>
              <a:t>N4: Dominante-Afectuoso</a:t>
            </a:r>
            <a:endParaRPr lang="es-ES_tradnl" altLang="es-CO" sz="190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Son estrictos en el proceso.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Le gusta tratar negociaciones difíciles.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Su comportamiento transmite seguridad.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Se centra en lo importante, exige exactitud y cumplimiento.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Busca suficiente información antes de tomar decisiones.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Les gusta ir paso a paso sin perder tiempo.</a:t>
            </a:r>
          </a:p>
        </p:txBody>
      </p:sp>
      <p:sp>
        <p:nvSpPr>
          <p:cNvPr id="144389" name="6 Rectángulo"/>
          <p:cNvSpPr>
            <a:spLocks noChangeArrowheads="1"/>
          </p:cNvSpPr>
          <p:nvPr/>
        </p:nvSpPr>
        <p:spPr bwMode="auto">
          <a:xfrm rot="-5400000">
            <a:off x="-1377950" y="3163888"/>
            <a:ext cx="35829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500">
                <a:solidFill>
                  <a:srgbClr val="990000"/>
                </a:solidFill>
                <a:latin typeface="Arial Black" panose="020B0A04020102020204" pitchFamily="34" charset="0"/>
              </a:rPr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41069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sp>
        <p:nvSpPr>
          <p:cNvPr id="145411" name="Rectangle 77"/>
          <p:cNvSpPr>
            <a:spLocks noChangeArrowheads="1"/>
          </p:cNvSpPr>
          <p:nvPr/>
        </p:nvSpPr>
        <p:spPr bwMode="auto">
          <a:xfrm>
            <a:off x="733425" y="1365250"/>
            <a:ext cx="753427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000">
                <a:solidFill>
                  <a:srgbClr val="990000"/>
                </a:solidFill>
                <a:latin typeface="Arial Black" panose="020B0A04020102020204" pitchFamily="34" charset="0"/>
              </a:rPr>
              <a:t>N4: Dominante-Afectuoso</a:t>
            </a:r>
            <a:endParaRPr lang="es-ES_tradnl" altLang="es-CO" sz="190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Su estrategia es Ganar-Ganar.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Busca ambientes para acuerdos de beneficios mutuos.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Mantiene relaciones duraderas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endParaRPr lang="es-ES_tradnl" altLang="es-CO">
              <a:solidFill>
                <a:srgbClr val="1C6394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Actúe como como un CID 4.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Debemos prepararnos correctamente y demostrar que somos capaces.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Actuar honestamente.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Demostrar que nuestra meta es Ganar-Ganar</a:t>
            </a:r>
          </a:p>
        </p:txBody>
      </p:sp>
      <p:sp>
        <p:nvSpPr>
          <p:cNvPr id="145412" name="6 Rectángulo"/>
          <p:cNvSpPr>
            <a:spLocks noChangeArrowheads="1"/>
          </p:cNvSpPr>
          <p:nvPr/>
        </p:nvSpPr>
        <p:spPr bwMode="auto">
          <a:xfrm rot="-5400000">
            <a:off x="-884237" y="1905000"/>
            <a:ext cx="24145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1600">
                <a:solidFill>
                  <a:srgbClr val="990000"/>
                </a:solidFill>
                <a:latin typeface="Arial Black" panose="020B0A04020102020204" pitchFamily="34" charset="0"/>
              </a:rPr>
              <a:t>COMO NEGOCIADOR</a:t>
            </a:r>
          </a:p>
        </p:txBody>
      </p:sp>
      <p:sp>
        <p:nvSpPr>
          <p:cNvPr id="145413" name="9 Rectángulo"/>
          <p:cNvSpPr>
            <a:spLocks noChangeArrowheads="1"/>
          </p:cNvSpPr>
          <p:nvPr/>
        </p:nvSpPr>
        <p:spPr bwMode="auto">
          <a:xfrm rot="-5400000">
            <a:off x="-502444" y="4145757"/>
            <a:ext cx="1781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1600">
                <a:solidFill>
                  <a:srgbClr val="990000"/>
                </a:solidFill>
                <a:latin typeface="Arial Black" panose="020B0A04020102020204" pitchFamily="34" charset="0"/>
              </a:rPr>
              <a:t>COMO TRATARLOS</a:t>
            </a:r>
          </a:p>
        </p:txBody>
      </p:sp>
      <p:pic>
        <p:nvPicPr>
          <p:cNvPr id="145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1" t="24843" r="8134" b="43124"/>
          <a:stretch>
            <a:fillRect/>
          </a:stretch>
        </p:blipFill>
        <p:spPr bwMode="auto">
          <a:xfrm>
            <a:off x="6291263" y="1104900"/>
            <a:ext cx="29067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2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5689600"/>
            <a:ext cx="9144000" cy="120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65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0"/>
            <a:ext cx="9144000" cy="120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65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2" name="Rectángulo 1"/>
          <p:cNvSpPr/>
          <p:nvPr/>
        </p:nvSpPr>
        <p:spPr>
          <a:xfrm>
            <a:off x="0" y="261618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i="0" dirty="0" smtClean="0">
                <a:solidFill>
                  <a:srgbClr val="26282A"/>
                </a:solidFill>
                <a:effectLst/>
                <a:latin typeface="+mj-lt"/>
              </a:rPr>
              <a:t>DIPLOMADO EN GESTIÓN INTEGRAL DE LA CALIDAD</a:t>
            </a:r>
            <a:endParaRPr lang="es-CO" sz="2400" b="1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579783"/>
            <a:ext cx="6160770" cy="1793359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24501" y="3614005"/>
            <a:ext cx="8966200" cy="70788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O" sz="4000" dirty="0" smtClean="0">
                <a:solidFill>
                  <a:srgbClr val="99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Habilidades Estratégicas de</a:t>
            </a:r>
            <a:endParaRPr lang="es-ES" altLang="es-CO" sz="4000" dirty="0">
              <a:solidFill>
                <a:srgbClr val="99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638851" y="4230114"/>
            <a:ext cx="85051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O" sz="5400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Dirección de Personal</a:t>
            </a:r>
            <a:endParaRPr lang="es-ES" altLang="es-CO" sz="5400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9425" y="5831185"/>
            <a:ext cx="8570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i="0" dirty="0" smtClean="0">
                <a:solidFill>
                  <a:srgbClr val="26282A"/>
                </a:solidFill>
                <a:effectLst/>
                <a:latin typeface="+mn-lt"/>
              </a:rPr>
              <a:t>Por: Diego Villalobos</a:t>
            </a:r>
          </a:p>
          <a:p>
            <a:pPr algn="r"/>
            <a:r>
              <a:rPr lang="es-CO" sz="2000" dirty="0" smtClean="0">
                <a:solidFill>
                  <a:srgbClr val="26282A"/>
                </a:solidFill>
                <a:latin typeface="+mn-lt"/>
                <a:hlinkClick r:id="rId4"/>
              </a:rPr>
              <a:t>df_Villalobos@yahoo.com</a:t>
            </a:r>
            <a:r>
              <a:rPr lang="es-CO" sz="2800" dirty="0" smtClean="0">
                <a:solidFill>
                  <a:srgbClr val="26282A"/>
                </a:solidFill>
                <a:latin typeface="+mn-lt"/>
              </a:rPr>
              <a:t> </a:t>
            </a:r>
            <a:endParaRPr lang="es-CO" sz="2800" dirty="0">
              <a:latin typeface="+mn-lt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8900" y="5153444"/>
            <a:ext cx="8966200" cy="52322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altLang="es-CO" sz="2800" dirty="0" smtClean="0">
                <a:solidFill>
                  <a:srgbClr val="99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Sesión 2</a:t>
            </a:r>
            <a:endParaRPr lang="es-ES" altLang="es-CO" sz="2800" dirty="0">
              <a:solidFill>
                <a:srgbClr val="99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6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 bwMode="auto">
          <a:xfrm>
            <a:off x="2974975" y="2433638"/>
            <a:ext cx="3992563" cy="22034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152400" dir="2760000" sx="104000" sy="104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s-CO">
              <a:latin typeface="Arial" charset="0"/>
            </a:endParaRPr>
          </a:p>
        </p:txBody>
      </p:sp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¿En qué cuadrante estás tu?</a:t>
            </a:r>
            <a:endParaRPr lang="es-CO" sz="3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357438" y="1196975"/>
            <a:ext cx="5494337" cy="477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990000"/>
                </a:solidFill>
                <a:latin typeface="+mj-lt"/>
              </a:rPr>
              <a:t>CARACTERÍSTICAS SOCIALES</a:t>
            </a:r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-1292225" y="3035301"/>
            <a:ext cx="4332287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990000"/>
                </a:solidFill>
                <a:latin typeface="+mj-lt"/>
              </a:rPr>
              <a:t>CARACTERÍSTICAS COMPORTAMENTALES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876675" y="1738313"/>
            <a:ext cx="2071688" cy="477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1C6394"/>
                </a:solidFill>
                <a:latin typeface="+mj-lt"/>
              </a:rPr>
              <a:t>Dominante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179888" y="4906963"/>
            <a:ext cx="146526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1C6394"/>
                </a:solidFill>
                <a:latin typeface="+mj-lt"/>
              </a:rPr>
              <a:t>Sumiso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377950" y="3316288"/>
            <a:ext cx="1219200" cy="477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1C6394"/>
                </a:solidFill>
                <a:latin typeface="+mj-lt"/>
              </a:rPr>
              <a:t>Hostil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180263" y="3316288"/>
            <a:ext cx="1963737" cy="477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1C6394"/>
                </a:solidFill>
                <a:latin typeface="+mj-lt"/>
              </a:rPr>
              <a:t>Afectuoso</a:t>
            </a:r>
          </a:p>
        </p:txBody>
      </p:sp>
      <p:cxnSp>
        <p:nvCxnSpPr>
          <p:cNvPr id="134154" name="16 Conector recto de flecha"/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2597150" y="3554413"/>
            <a:ext cx="46069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5" name="18 Conector recto de flecha"/>
          <p:cNvCxnSpPr>
            <a:cxnSpLocks noChangeShapeType="1"/>
            <a:stCxn id="10" idx="2"/>
            <a:endCxn id="11" idx="0"/>
          </p:cNvCxnSpPr>
          <p:nvPr/>
        </p:nvCxnSpPr>
        <p:spPr bwMode="auto">
          <a:xfrm rot="5400000">
            <a:off x="3566318" y="3561557"/>
            <a:ext cx="2690813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6" name="21 Elipse"/>
          <p:cNvSpPr>
            <a:spLocks noChangeArrowheads="1"/>
          </p:cNvSpPr>
          <p:nvPr/>
        </p:nvSpPr>
        <p:spPr bwMode="auto">
          <a:xfrm>
            <a:off x="3451225" y="2589213"/>
            <a:ext cx="876300" cy="8747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/>
          </a:p>
        </p:txBody>
      </p:sp>
      <p:sp>
        <p:nvSpPr>
          <p:cNvPr id="23" name="22 CuadroTexto"/>
          <p:cNvSpPr txBox="1"/>
          <p:nvPr/>
        </p:nvSpPr>
        <p:spPr>
          <a:xfrm>
            <a:off x="3516313" y="2808288"/>
            <a:ext cx="77311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latin typeface="+mj-lt"/>
              </a:rPr>
              <a:t>N 1</a:t>
            </a:r>
          </a:p>
        </p:txBody>
      </p:sp>
      <p:sp>
        <p:nvSpPr>
          <p:cNvPr id="134158" name="23 Elipse"/>
          <p:cNvSpPr>
            <a:spLocks noChangeArrowheads="1"/>
          </p:cNvSpPr>
          <p:nvPr/>
        </p:nvSpPr>
        <p:spPr bwMode="auto">
          <a:xfrm>
            <a:off x="5511800" y="2589213"/>
            <a:ext cx="876300" cy="8747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/>
          </a:p>
        </p:txBody>
      </p:sp>
      <p:sp>
        <p:nvSpPr>
          <p:cNvPr id="25" name="24 CuadroTexto"/>
          <p:cNvSpPr txBox="1"/>
          <p:nvPr/>
        </p:nvSpPr>
        <p:spPr>
          <a:xfrm>
            <a:off x="5576888" y="2808288"/>
            <a:ext cx="77311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latin typeface="+mj-lt"/>
              </a:rPr>
              <a:t>N 4</a:t>
            </a:r>
          </a:p>
        </p:txBody>
      </p:sp>
      <p:sp>
        <p:nvSpPr>
          <p:cNvPr id="134160" name="25 Elipse"/>
          <p:cNvSpPr>
            <a:spLocks noChangeArrowheads="1"/>
          </p:cNvSpPr>
          <p:nvPr/>
        </p:nvSpPr>
        <p:spPr bwMode="auto">
          <a:xfrm>
            <a:off x="3451225" y="3657600"/>
            <a:ext cx="876300" cy="8763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/>
          </a:p>
        </p:txBody>
      </p:sp>
      <p:sp>
        <p:nvSpPr>
          <p:cNvPr id="27" name="26 CuadroTexto"/>
          <p:cNvSpPr txBox="1"/>
          <p:nvPr/>
        </p:nvSpPr>
        <p:spPr>
          <a:xfrm>
            <a:off x="3516313" y="3876675"/>
            <a:ext cx="77311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latin typeface="+mj-lt"/>
              </a:rPr>
              <a:t>N 2</a:t>
            </a:r>
          </a:p>
        </p:txBody>
      </p:sp>
      <p:sp>
        <p:nvSpPr>
          <p:cNvPr id="134162" name="27 Elipse"/>
          <p:cNvSpPr>
            <a:spLocks noChangeArrowheads="1"/>
          </p:cNvSpPr>
          <p:nvPr/>
        </p:nvSpPr>
        <p:spPr bwMode="auto">
          <a:xfrm>
            <a:off x="5524500" y="3657600"/>
            <a:ext cx="876300" cy="8763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/>
          </a:p>
        </p:txBody>
      </p:sp>
      <p:sp>
        <p:nvSpPr>
          <p:cNvPr id="29" name="28 CuadroTexto"/>
          <p:cNvSpPr txBox="1"/>
          <p:nvPr/>
        </p:nvSpPr>
        <p:spPr>
          <a:xfrm>
            <a:off x="5589588" y="3876675"/>
            <a:ext cx="77311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latin typeface="+mj-lt"/>
              </a:rPr>
              <a:t>N 3</a:t>
            </a:r>
          </a:p>
        </p:txBody>
      </p:sp>
    </p:spTree>
    <p:extLst>
      <p:ext uri="{BB962C8B-B14F-4D97-AF65-F5344CB8AC3E}">
        <p14:creationId xmlns:p14="http://schemas.microsoft.com/office/powerpoint/2010/main" val="35079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En Últimas….</a:t>
            </a:r>
            <a:endParaRPr lang="es-CO" sz="3000" dirty="0"/>
          </a:p>
        </p:txBody>
      </p:sp>
      <p:sp>
        <p:nvSpPr>
          <p:cNvPr id="146435" name="Rectangle 77"/>
          <p:cNvSpPr>
            <a:spLocks noChangeArrowheads="1"/>
          </p:cNvSpPr>
          <p:nvPr/>
        </p:nvSpPr>
        <p:spPr bwMode="auto">
          <a:xfrm>
            <a:off x="317500" y="1243013"/>
            <a:ext cx="82264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07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Tan cierto es que se nacen con habilidades para ser líder, como que esas mismas habilidades las podemos desarrollar.</a:t>
            </a:r>
          </a:p>
          <a:p>
            <a:pPr algn="just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Conocer nuestra personalidad (CID) y la de nuestro equipo de trabajo nos permite prepararnos para situaciones futuras y estar pendientes de:</a:t>
            </a:r>
          </a:p>
          <a:p>
            <a:pPr lvl="1" algn="just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 u="sng">
                <a:solidFill>
                  <a:srgbClr val="990000"/>
                </a:solidFill>
                <a:latin typeface="Arial Black" panose="020B0A04020102020204" pitchFamily="34" charset="0"/>
              </a:rPr>
              <a:t>Respeto hacia la otra parte: </a:t>
            </a: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el otro no es nuestro enemigo, es un aliado en la búsqueda de la solución.</a:t>
            </a:r>
          </a:p>
          <a:p>
            <a:pPr lvl="1" algn="just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 u="sng">
                <a:solidFill>
                  <a:srgbClr val="990000"/>
                </a:solidFill>
                <a:latin typeface="Arial Black" panose="020B0A04020102020204" pitchFamily="34" charset="0"/>
              </a:rPr>
              <a:t>Empatía:</a:t>
            </a: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 conocer y sentir lo que el otro siente, para comprenderlo y encontrar una solución válida para ambos.</a:t>
            </a:r>
          </a:p>
          <a:p>
            <a:pPr lvl="1" algn="just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 u="sng">
                <a:solidFill>
                  <a:srgbClr val="990000"/>
                </a:solidFill>
                <a:latin typeface="Arial Black" panose="020B0A04020102020204" pitchFamily="34" charset="0"/>
              </a:rPr>
              <a:t>Confianza: </a:t>
            </a: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Permite apertura en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19428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En Últimas….</a:t>
            </a:r>
            <a:endParaRPr lang="es-CO" sz="3000" dirty="0"/>
          </a:p>
        </p:txBody>
      </p:sp>
      <p:sp>
        <p:nvSpPr>
          <p:cNvPr id="147459" name="Rectangle 77"/>
          <p:cNvSpPr>
            <a:spLocks noChangeArrowheads="1"/>
          </p:cNvSpPr>
          <p:nvPr/>
        </p:nvSpPr>
        <p:spPr bwMode="auto">
          <a:xfrm>
            <a:off x="317500" y="1243013"/>
            <a:ext cx="82264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07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 u="sng">
                <a:solidFill>
                  <a:srgbClr val="990000"/>
                </a:solidFill>
                <a:latin typeface="Arial Black" panose="020B0A04020102020204" pitchFamily="34" charset="0"/>
              </a:rPr>
              <a:t>Flexibilidad:</a:t>
            </a:r>
            <a:r>
              <a:rPr lang="es-ES_tradnl" altLang="es-CO" sz="1900">
                <a:solidFill>
                  <a:srgbClr val="990000"/>
                </a:solidFill>
                <a:latin typeface="Arial Black" panose="020B0A04020102020204" pitchFamily="34" charset="0"/>
              </a:rPr>
              <a:t> </a:t>
            </a: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estar abierto a la posibilidad de un cambio inesperado. Ser capaces de adaptarse a las nuevas circunstancias para articular soluciones alternativas.</a:t>
            </a:r>
          </a:p>
          <a:p>
            <a:pPr lvl="1" algn="just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 u="sng">
                <a:solidFill>
                  <a:srgbClr val="990000"/>
                </a:solidFill>
                <a:latin typeface="Arial Black" panose="020B0A04020102020204" pitchFamily="34" charset="0"/>
              </a:rPr>
              <a:t>Creatividad:</a:t>
            </a: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 Articular una nueva propuesta olvidando los planteamientos iniciales. Es la mejor forma de superar puntos conflictivos.</a:t>
            </a:r>
          </a:p>
          <a:p>
            <a:pPr lvl="1" algn="just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 u="sng">
                <a:solidFill>
                  <a:srgbClr val="990000"/>
                </a:solidFill>
                <a:latin typeface="Arial Black" panose="020B0A04020102020204" pitchFamily="34" charset="0"/>
              </a:rPr>
              <a:t>Paciencia:</a:t>
            </a:r>
            <a:r>
              <a:rPr lang="es-ES_tradnl" altLang="es-CO" sz="1900">
                <a:solidFill>
                  <a:srgbClr val="990000"/>
                </a:solidFill>
                <a:latin typeface="Arial Black" panose="020B0A04020102020204" pitchFamily="34" charset="0"/>
              </a:rPr>
              <a:t> </a:t>
            </a: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no precipitarse a los acontecimientos, adaptarse al ritmo. Hay que saber esperar y dejar que las cosas maduren.</a:t>
            </a:r>
          </a:p>
          <a:p>
            <a:pPr lvl="1" algn="just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 u="sng">
                <a:solidFill>
                  <a:srgbClr val="990000"/>
                </a:solidFill>
                <a:latin typeface="Arial Black" panose="020B0A04020102020204" pitchFamily="34" charset="0"/>
              </a:rPr>
              <a:t>Asertividad:</a:t>
            </a: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 Saber decir NO sin generar tensiones. Evita malos entendidos</a:t>
            </a:r>
          </a:p>
        </p:txBody>
      </p:sp>
    </p:spTree>
    <p:extLst>
      <p:ext uri="{BB962C8B-B14F-4D97-AF65-F5344CB8AC3E}">
        <p14:creationId xmlns:p14="http://schemas.microsoft.com/office/powerpoint/2010/main" val="38390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714375" y="1727200"/>
            <a:ext cx="71040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400" b="1">
                <a:solidFill>
                  <a:srgbClr val="990000"/>
                </a:solidFill>
              </a:rPr>
              <a:t>AUTOIMAGEN</a:t>
            </a:r>
          </a:p>
          <a:p>
            <a:pPr algn="ctr" eaLnBrk="1" hangingPunct="1"/>
            <a:endParaRPr lang="es-ES" altLang="es-CO" sz="2400">
              <a:solidFill>
                <a:schemeClr val="folHlink"/>
              </a:solidFill>
            </a:endParaRPr>
          </a:p>
          <a:p>
            <a:pPr algn="ctr" eaLnBrk="1" hangingPunct="1"/>
            <a:r>
              <a:rPr lang="es-ES" altLang="es-CO" sz="2400">
                <a:solidFill>
                  <a:srgbClr val="1C6394"/>
                </a:solidFill>
              </a:rPr>
              <a:t>Solo hay una primera oportunidad para causar una primera excelente impresión </a:t>
            </a:r>
          </a:p>
          <a:p>
            <a:pPr algn="ctr" eaLnBrk="1" hangingPunct="1"/>
            <a:endParaRPr lang="es-ES" altLang="es-CO" sz="240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400">
                <a:solidFill>
                  <a:srgbClr val="1C6394"/>
                </a:solidFill>
              </a:rPr>
              <a:t>Para lograr esta sensación del impacto en los clientes, es muy  importante cuidar lo que comúnmente se conoce como comportamiento no verbal</a:t>
            </a:r>
          </a:p>
        </p:txBody>
      </p:sp>
      <p:sp>
        <p:nvSpPr>
          <p:cNvPr id="4" name="8 Título"/>
          <p:cNvSpPr>
            <a:spLocks noGrp="1"/>
          </p:cNvSpPr>
          <p:nvPr/>
        </p:nvSpPr>
        <p:spPr>
          <a:xfrm>
            <a:off x="457200" y="176976"/>
            <a:ext cx="8613049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>
                <a:solidFill>
                  <a:srgbClr val="1C6394"/>
                </a:solidFill>
              </a:rPr>
              <a:t>Destrezas para la Dirección de Personal</a:t>
            </a:r>
            <a:endParaRPr lang="es-CO" sz="3000" dirty="0">
              <a:solidFill>
                <a:srgbClr val="1C6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70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515938" y="1350963"/>
            <a:ext cx="811212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>
                <a:solidFill>
                  <a:srgbClr val="990000"/>
                </a:solidFill>
              </a:rPr>
              <a:t>ESCUCHAR</a:t>
            </a:r>
          </a:p>
          <a:p>
            <a:pPr algn="ctr" eaLnBrk="1" hangingPunct="1"/>
            <a:endParaRPr lang="es-ES" altLang="es-CO" sz="2000">
              <a:solidFill>
                <a:schemeClr val="folHlink"/>
              </a:solidFill>
            </a:endParaRPr>
          </a:p>
          <a:p>
            <a:pPr algn="ctr" eaLnBrk="1" hangingPunct="1"/>
            <a:r>
              <a:rPr lang="es-ES" altLang="es-CO" sz="2800">
                <a:solidFill>
                  <a:srgbClr val="1C6394"/>
                </a:solidFill>
              </a:rPr>
              <a:t>Oír es una acción refleja, escuchar es una habilidad </a:t>
            </a:r>
          </a:p>
          <a:p>
            <a:pPr algn="ctr" eaLnBrk="1" hangingPunct="1"/>
            <a:endParaRPr lang="es-CO" altLang="es-CO" sz="2800">
              <a:solidFill>
                <a:srgbClr val="1C6394"/>
              </a:solidFill>
            </a:endParaRPr>
          </a:p>
          <a:p>
            <a:pPr algn="ctr" eaLnBrk="1" hangingPunct="1"/>
            <a:r>
              <a:rPr lang="es-CO" altLang="es-CO" sz="2800">
                <a:solidFill>
                  <a:srgbClr val="1C6394"/>
                </a:solidFill>
              </a:rPr>
              <a:t>Tenemos dos oídos y una sola boca</a:t>
            </a:r>
            <a:endParaRPr lang="es-ES" altLang="es-CO" sz="2800">
              <a:solidFill>
                <a:srgbClr val="1C6394"/>
              </a:solidFill>
            </a:endParaRPr>
          </a:p>
          <a:p>
            <a:pPr algn="ctr" eaLnBrk="1" hangingPunct="1"/>
            <a:endParaRPr lang="es-ES" altLang="es-CO" sz="280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>
                <a:solidFill>
                  <a:srgbClr val="1C6394"/>
                </a:solidFill>
              </a:rPr>
              <a:t>Así podemos entablar relaciones, hacer amigos</a:t>
            </a:r>
          </a:p>
          <a:p>
            <a:pPr algn="ctr" eaLnBrk="1" hangingPunct="1"/>
            <a:endParaRPr lang="es-ES" altLang="es-CO" sz="280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>
                <a:solidFill>
                  <a:srgbClr val="1C6394"/>
                </a:solidFill>
              </a:rPr>
              <a:t>Para que quien habla se sienta reconocido</a:t>
            </a:r>
          </a:p>
        </p:txBody>
      </p:sp>
      <p:sp>
        <p:nvSpPr>
          <p:cNvPr id="5" name="8 Título"/>
          <p:cNvSpPr>
            <a:spLocks noGrp="1"/>
          </p:cNvSpPr>
          <p:nvPr/>
        </p:nvSpPr>
        <p:spPr>
          <a:xfrm>
            <a:off x="457200" y="176976"/>
            <a:ext cx="8613049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>
                <a:solidFill>
                  <a:srgbClr val="1C6394"/>
                </a:solidFill>
              </a:rPr>
              <a:t>Destrezas para la Dirección de Personal</a:t>
            </a:r>
            <a:endParaRPr lang="es-CO" sz="3000" dirty="0">
              <a:solidFill>
                <a:srgbClr val="1C6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1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0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0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0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0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0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714375" y="1727200"/>
            <a:ext cx="7810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>
                <a:solidFill>
                  <a:srgbClr val="990000"/>
                </a:solidFill>
              </a:rPr>
              <a:t>PREGUNTAR</a:t>
            </a:r>
          </a:p>
          <a:p>
            <a:pPr algn="ctr" eaLnBrk="1" hangingPunct="1"/>
            <a:endParaRPr lang="es-ES" altLang="es-CO" sz="2800">
              <a:solidFill>
                <a:schemeClr val="folHlink"/>
              </a:solidFill>
            </a:endParaRPr>
          </a:p>
          <a:p>
            <a:pPr algn="ctr" eaLnBrk="1" hangingPunct="1"/>
            <a:r>
              <a:rPr lang="es-ES" altLang="es-CO" sz="2800">
                <a:solidFill>
                  <a:srgbClr val="1C6394"/>
                </a:solidFill>
              </a:rPr>
              <a:t>Manera mas sencilla de recoger información</a:t>
            </a:r>
          </a:p>
          <a:p>
            <a:pPr algn="ctr" eaLnBrk="1" hangingPunct="1"/>
            <a:endParaRPr lang="es-ES" altLang="es-CO" sz="280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>
                <a:solidFill>
                  <a:srgbClr val="1C6394"/>
                </a:solidFill>
              </a:rPr>
              <a:t>Es una forma de mostrar interés y empatía por nuestro interlocutor.</a:t>
            </a:r>
          </a:p>
          <a:p>
            <a:pPr algn="ctr" eaLnBrk="1" hangingPunct="1"/>
            <a:endParaRPr lang="es-ES" altLang="es-CO" sz="280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>
                <a:solidFill>
                  <a:srgbClr val="1C6394"/>
                </a:solidFill>
              </a:rPr>
              <a:t>Al efectuar la pregunta debemos ser neutrales.</a:t>
            </a:r>
          </a:p>
        </p:txBody>
      </p:sp>
      <p:sp>
        <p:nvSpPr>
          <p:cNvPr id="5" name="8 Título"/>
          <p:cNvSpPr>
            <a:spLocks noGrp="1"/>
          </p:cNvSpPr>
          <p:nvPr/>
        </p:nvSpPr>
        <p:spPr>
          <a:xfrm>
            <a:off x="457200" y="176976"/>
            <a:ext cx="8613049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>
                <a:solidFill>
                  <a:srgbClr val="1C6394"/>
                </a:solidFill>
              </a:rPr>
              <a:t>Destrezas para la Dirección de Personal</a:t>
            </a:r>
            <a:endParaRPr lang="es-CO" sz="3000" dirty="0">
              <a:solidFill>
                <a:srgbClr val="1C6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01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546100" y="1550988"/>
            <a:ext cx="8051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>
                <a:solidFill>
                  <a:srgbClr val="990000"/>
                </a:solidFill>
              </a:rPr>
              <a:t>SENTIR</a:t>
            </a:r>
          </a:p>
          <a:p>
            <a:pPr algn="ctr" eaLnBrk="1" hangingPunct="1"/>
            <a:endParaRPr lang="es-ES" altLang="es-CO" sz="280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>
                <a:solidFill>
                  <a:srgbClr val="1C6394"/>
                </a:solidFill>
              </a:rPr>
              <a:t>Ponernos en el lugar de nuestros clientes</a:t>
            </a:r>
          </a:p>
          <a:p>
            <a:pPr algn="ctr" eaLnBrk="1" hangingPunct="1"/>
            <a:endParaRPr lang="es-ES" altLang="es-CO" sz="280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>
                <a:solidFill>
                  <a:srgbClr val="1C6394"/>
                </a:solidFill>
              </a:rPr>
              <a:t>Sentir lo que el otro siente con respecto a una situación o problema particular. </a:t>
            </a:r>
          </a:p>
          <a:p>
            <a:pPr algn="ctr" eaLnBrk="1" hangingPunct="1"/>
            <a:endParaRPr lang="es-ES" altLang="es-CO" sz="280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>
                <a:solidFill>
                  <a:srgbClr val="1C6394"/>
                </a:solidFill>
              </a:rPr>
              <a:t>Transmitimos empatía y aplanamos el camino a los buenos resultados.</a:t>
            </a:r>
          </a:p>
          <a:p>
            <a:pPr algn="ctr" eaLnBrk="1" hangingPunct="1"/>
            <a:endParaRPr lang="es-CO" altLang="es-CO" sz="2800">
              <a:solidFill>
                <a:schemeClr val="folHlink"/>
              </a:solidFill>
            </a:endParaRPr>
          </a:p>
        </p:txBody>
      </p:sp>
      <p:sp>
        <p:nvSpPr>
          <p:cNvPr id="5" name="8 Título"/>
          <p:cNvSpPr>
            <a:spLocks noGrp="1"/>
          </p:cNvSpPr>
          <p:nvPr/>
        </p:nvSpPr>
        <p:spPr>
          <a:xfrm>
            <a:off x="457200" y="176976"/>
            <a:ext cx="8613049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>
                <a:solidFill>
                  <a:srgbClr val="1C6394"/>
                </a:solidFill>
              </a:rPr>
              <a:t>Destrezas para la Dirección de Personal</a:t>
            </a:r>
            <a:endParaRPr lang="es-CO" sz="3000" dirty="0">
              <a:solidFill>
                <a:srgbClr val="1C6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65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546100" y="1550988"/>
            <a:ext cx="8051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 dirty="0" smtClean="0">
                <a:solidFill>
                  <a:srgbClr val="990000"/>
                </a:solidFill>
              </a:rPr>
              <a:t>USAR </a:t>
            </a:r>
            <a:r>
              <a:rPr lang="es-ES" altLang="es-CO" sz="2800" b="1" dirty="0" smtClean="0">
                <a:solidFill>
                  <a:srgbClr val="990000"/>
                </a:solidFill>
              </a:rPr>
              <a:t>LOS PODERES QUE TIENES</a:t>
            </a:r>
            <a:endParaRPr lang="es-ES" altLang="es-CO" sz="2800" b="1" dirty="0">
              <a:solidFill>
                <a:srgbClr val="990000"/>
              </a:solidFill>
            </a:endParaRPr>
          </a:p>
          <a:p>
            <a:pPr algn="ctr" eaLnBrk="1" hangingPunct="1"/>
            <a:endParaRPr lang="es-ES" altLang="es-CO" sz="2800" dirty="0" smtClean="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 dirty="0" smtClean="0">
                <a:solidFill>
                  <a:srgbClr val="1C6394"/>
                </a:solidFill>
              </a:rPr>
              <a:t>Hoy somos el resultado de las </a:t>
            </a:r>
            <a:r>
              <a:rPr lang="es-ES" altLang="es-CO" sz="2800" dirty="0" smtClean="0">
                <a:solidFill>
                  <a:srgbClr val="1C6394"/>
                </a:solidFill>
              </a:rPr>
              <a:t>palabras, acciones y pensamientos que tuvimos ayer</a:t>
            </a:r>
            <a:r>
              <a:rPr lang="es-ES" altLang="es-CO" sz="2800" dirty="0" smtClean="0">
                <a:solidFill>
                  <a:srgbClr val="1C6394"/>
                </a:solidFill>
              </a:rPr>
              <a:t>. Mañana seremos lo que afirmemos hoy</a:t>
            </a:r>
          </a:p>
          <a:p>
            <a:pPr algn="ctr" eaLnBrk="1" hangingPunct="1"/>
            <a:endParaRPr lang="es-ES" altLang="es-CO" sz="2800" dirty="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 dirty="0" smtClean="0">
                <a:solidFill>
                  <a:srgbClr val="1C6394"/>
                </a:solidFill>
              </a:rPr>
              <a:t>Hay dos formas de </a:t>
            </a:r>
            <a:r>
              <a:rPr lang="es-ES" altLang="es-CO" sz="2800" dirty="0" smtClean="0">
                <a:solidFill>
                  <a:srgbClr val="1C6394"/>
                </a:solidFill>
              </a:rPr>
              <a:t>ver las </a:t>
            </a:r>
            <a:r>
              <a:rPr lang="es-ES" altLang="es-CO" sz="2800" dirty="0" smtClean="0">
                <a:solidFill>
                  <a:srgbClr val="1C6394"/>
                </a:solidFill>
              </a:rPr>
              <a:t>cosas: </a:t>
            </a:r>
            <a:r>
              <a:rPr lang="es-ES" altLang="es-CO" sz="2800" b="1" dirty="0" smtClean="0">
                <a:solidFill>
                  <a:srgbClr val="990000"/>
                </a:solidFill>
              </a:rPr>
              <a:t>– </a:t>
            </a:r>
            <a:r>
              <a:rPr lang="es-ES" altLang="es-CO" sz="2800" dirty="0" err="1" smtClean="0">
                <a:solidFill>
                  <a:srgbClr val="1C6394"/>
                </a:solidFill>
              </a:rPr>
              <a:t>ó</a:t>
            </a:r>
            <a:r>
              <a:rPr lang="es-ES" altLang="es-CO" sz="2800" dirty="0" smtClean="0">
                <a:solidFill>
                  <a:srgbClr val="1C6394"/>
                </a:solidFill>
              </a:rPr>
              <a:t> </a:t>
            </a:r>
            <a:r>
              <a:rPr lang="es-ES" altLang="es-CO" sz="2800" b="1" dirty="0" smtClean="0">
                <a:solidFill>
                  <a:srgbClr val="990000"/>
                </a:solidFill>
              </a:rPr>
              <a:t>+</a:t>
            </a:r>
          </a:p>
          <a:p>
            <a:pPr algn="ctr" eaLnBrk="1" hangingPunct="1"/>
            <a:endParaRPr lang="es-ES" altLang="es-CO" sz="2800" dirty="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 dirty="0" smtClean="0">
                <a:solidFill>
                  <a:srgbClr val="1C6394"/>
                </a:solidFill>
              </a:rPr>
              <a:t>Modificar estructuras </a:t>
            </a:r>
            <a:r>
              <a:rPr lang="es-ES" altLang="es-CO" sz="2800" dirty="0" smtClean="0">
                <a:solidFill>
                  <a:srgbClr val="1C6394"/>
                </a:solidFill>
              </a:rPr>
              <a:t>mentales y lingüísticas</a:t>
            </a:r>
            <a:endParaRPr lang="es-CO" altLang="es-CO" sz="2800" dirty="0">
              <a:solidFill>
                <a:schemeClr val="folHlink"/>
              </a:solidFill>
            </a:endParaRPr>
          </a:p>
        </p:txBody>
      </p:sp>
      <p:sp>
        <p:nvSpPr>
          <p:cNvPr id="5" name="8 Título"/>
          <p:cNvSpPr>
            <a:spLocks noGrp="1"/>
          </p:cNvSpPr>
          <p:nvPr/>
        </p:nvSpPr>
        <p:spPr>
          <a:xfrm>
            <a:off x="457200" y="176976"/>
            <a:ext cx="8613049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>
                <a:solidFill>
                  <a:srgbClr val="1C6394"/>
                </a:solidFill>
              </a:rPr>
              <a:t>Destrezas para la Dirección de Personal</a:t>
            </a:r>
            <a:endParaRPr lang="es-CO" sz="3000" dirty="0">
              <a:solidFill>
                <a:srgbClr val="1C6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52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398463" y="1214438"/>
            <a:ext cx="8332787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2925" indent="-542925" algn="ctr">
              <a:spcBef>
                <a:spcPts val="600"/>
              </a:spcBef>
              <a:spcAft>
                <a:spcPts val="600"/>
              </a:spcAft>
              <a:buFont typeface="Symbol" pitchFamily="18" charset="2"/>
              <a:buNone/>
              <a:defRPr/>
            </a:pPr>
            <a:r>
              <a:rPr lang="es-ES" sz="3000" b="1" dirty="0">
                <a:solidFill>
                  <a:srgbClr val="990000"/>
                </a:solidFill>
                <a:latin typeface="Arial" charset="0"/>
              </a:rPr>
              <a:t>P</a:t>
            </a:r>
            <a:r>
              <a:rPr lang="es-ES" sz="3000" dirty="0">
                <a:solidFill>
                  <a:srgbClr val="990000"/>
                </a:solidFill>
                <a:latin typeface="Arial" charset="0"/>
              </a:rPr>
              <a:t>rogramación </a:t>
            </a:r>
            <a:r>
              <a:rPr lang="es-ES" sz="3000" b="1" dirty="0" err="1">
                <a:solidFill>
                  <a:srgbClr val="990000"/>
                </a:solidFill>
                <a:latin typeface="Arial" charset="0"/>
              </a:rPr>
              <a:t>N</a:t>
            </a:r>
            <a:r>
              <a:rPr lang="es-ES" sz="3000" dirty="0" err="1">
                <a:solidFill>
                  <a:srgbClr val="990000"/>
                </a:solidFill>
                <a:latin typeface="Arial" charset="0"/>
              </a:rPr>
              <a:t>euro</a:t>
            </a:r>
            <a:r>
              <a:rPr lang="es-ES" sz="3000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s-ES" sz="3000" b="1" dirty="0">
                <a:solidFill>
                  <a:srgbClr val="990000"/>
                </a:solidFill>
                <a:latin typeface="Arial" charset="0"/>
              </a:rPr>
              <a:t>L</a:t>
            </a:r>
            <a:r>
              <a:rPr lang="es-ES" sz="3000" dirty="0">
                <a:solidFill>
                  <a:srgbClr val="990000"/>
                </a:solidFill>
                <a:latin typeface="Arial" charset="0"/>
              </a:rPr>
              <a:t>ingüística</a:t>
            </a:r>
          </a:p>
          <a:p>
            <a:pPr marL="542925" indent="-542925" algn="ctr">
              <a:spcBef>
                <a:spcPts val="600"/>
              </a:spcBef>
              <a:spcAft>
                <a:spcPts val="600"/>
              </a:spcAft>
              <a:buFont typeface="Symbol" pitchFamily="18" charset="2"/>
              <a:buNone/>
              <a:defRPr/>
            </a:pPr>
            <a:endParaRPr lang="es-ES" sz="800" dirty="0">
              <a:solidFill>
                <a:schemeClr val="folHlink"/>
              </a:solidFill>
              <a:latin typeface="Arial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Sistema para preparar (programar), sistemáticamente nuestra mente (</a:t>
            </a:r>
            <a:r>
              <a:rPr lang="es-ES" sz="2400" dirty="0" err="1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neuro</a:t>
            </a:r>
            <a:r>
              <a:rPr lang="es-ES" sz="2400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), y lograr que comunique de manera eficaz lo que pensamos con lo que hacemos (lingüística), logrando así una congruencia y comunicación eficaz a través de una estrategia que se enfoca al desarrollo humano</a:t>
            </a:r>
            <a:endParaRPr lang="es-CO" sz="2400" dirty="0">
              <a:solidFill>
                <a:srgbClr val="1C6394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695325" y="1093788"/>
            <a:ext cx="75914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endParaRPr lang="es-ES" altLang="es-CO" sz="280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Char char=""/>
            </a:pPr>
            <a:endParaRPr lang="es-ES" altLang="es-CO" sz="2200">
              <a:solidFill>
                <a:schemeClr val="folHlink"/>
              </a:solidFill>
            </a:endParaRPr>
          </a:p>
        </p:txBody>
      </p:sp>
      <p:sp>
        <p:nvSpPr>
          <p:cNvPr id="8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s-CO" sz="1200" b="1" kern="0" dirty="0" smtClean="0">
                <a:solidFill>
                  <a:srgbClr val="1C6394"/>
                </a:solidFill>
              </a:rPr>
              <a:t>Potenciando Nuestro Ser</a:t>
            </a:r>
          </a:p>
        </p:txBody>
      </p:sp>
      <p:sp>
        <p:nvSpPr>
          <p:cNvPr id="9" name="8 Título"/>
          <p:cNvSpPr>
            <a:spLocks noGrp="1"/>
          </p:cNvSpPr>
          <p:nvPr/>
        </p:nvSpPr>
        <p:spPr>
          <a:xfrm>
            <a:off x="1000100" y="142852"/>
            <a:ext cx="703899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PRINCIPIOS DE PNL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144541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build="p"/>
      <p:bldP spid="14234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557213" y="1184275"/>
            <a:ext cx="793115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r>
              <a:rPr lang="es-ES" altLang="es-CO" sz="3000" b="1">
                <a:solidFill>
                  <a:srgbClr val="990000"/>
                </a:solidFill>
              </a:rPr>
              <a:t>Elementos Constituyentes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endParaRPr lang="es-ES" altLang="es-CO" sz="800">
              <a:solidFill>
                <a:schemeClr val="folHlink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Tx/>
              <a:buBlip>
                <a:blip r:embed="rId3"/>
              </a:buBlip>
            </a:pPr>
            <a:r>
              <a:rPr lang="es-ES" altLang="es-CO" sz="2400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 </a:t>
            </a:r>
            <a:r>
              <a:rPr lang="es-ES" altLang="es-CO" sz="2400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  <a:hlinkClick r:id="rId4" action="ppaction://hlinkfile" tooltip="Sistema nervioso"/>
              </a:rPr>
              <a:t>sistema nervioso</a:t>
            </a:r>
            <a:r>
              <a:rPr lang="es-ES" altLang="es-CO" sz="2400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(el soporte neurológico). </a:t>
            </a:r>
          </a:p>
          <a:p>
            <a:pPr algn="just" eaLnBrk="1" hangingPunct="1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Tx/>
              <a:buBlip>
                <a:blip r:embed="rId3"/>
              </a:buBlip>
            </a:pPr>
            <a:r>
              <a:rPr lang="es-ES" altLang="es-CO" sz="2400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 </a:t>
            </a:r>
            <a:r>
              <a:rPr lang="es-ES" altLang="es-CO" sz="2400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  <a:hlinkClick r:id="rId5" action="ppaction://hlinkfile" tooltip="Lenguaje"/>
              </a:rPr>
              <a:t>lenguaje</a:t>
            </a:r>
            <a:r>
              <a:rPr lang="es-ES" altLang="es-CO" sz="2400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que sirve para la comunicación externa e interna (con uno mismo) es verbal y no verbal. </a:t>
            </a:r>
          </a:p>
          <a:p>
            <a:pPr algn="just" eaLnBrk="1" hangingPunct="1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Tx/>
              <a:buBlip>
                <a:blip r:embed="rId3"/>
              </a:buBlip>
            </a:pPr>
            <a:r>
              <a:rPr lang="es-ES" altLang="es-CO" sz="2400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</a:t>
            </a:r>
            <a:r>
              <a:rPr lang="es-ES" altLang="es-CO" sz="2400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  <a:hlinkClick r:id="rId6" action="ppaction://hlinkfile" tooltip="Conducta"/>
              </a:rPr>
              <a:t>conducta</a:t>
            </a:r>
            <a:r>
              <a:rPr lang="es-ES" altLang="es-CO" sz="2400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que se puede aprender.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endParaRPr lang="es-CO" altLang="es-CO" sz="2400">
              <a:solidFill>
                <a:srgbClr val="1C6394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695325" y="1093788"/>
            <a:ext cx="75914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endParaRPr lang="es-ES" altLang="es-CO" sz="280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Char char=""/>
            </a:pPr>
            <a:endParaRPr lang="es-ES" altLang="es-CO" sz="2200">
              <a:solidFill>
                <a:schemeClr val="folHlink"/>
              </a:solidFill>
            </a:endParaRPr>
          </a:p>
        </p:txBody>
      </p:sp>
      <p:sp>
        <p:nvSpPr>
          <p:cNvPr id="8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s-CO" sz="1200" b="1" kern="0" dirty="0" smtClean="0">
                <a:solidFill>
                  <a:srgbClr val="1C6394"/>
                </a:solidFill>
              </a:rPr>
              <a:t>Potenciando Nuestro Ser</a:t>
            </a:r>
          </a:p>
        </p:txBody>
      </p:sp>
      <p:sp>
        <p:nvSpPr>
          <p:cNvPr id="7" name="8 Título"/>
          <p:cNvSpPr>
            <a:spLocks noGrp="1"/>
          </p:cNvSpPr>
          <p:nvPr/>
        </p:nvSpPr>
        <p:spPr>
          <a:xfrm>
            <a:off x="1000100" y="142852"/>
            <a:ext cx="703899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PRINCIPIOS DE PNL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413257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build="p"/>
      <p:bldP spid="14234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8681" y="481167"/>
            <a:ext cx="7285038" cy="49590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S" sz="4800" b="1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Recordando</a:t>
            </a:r>
            <a:endParaRPr lang="es-ES" sz="4800" b="1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0400" y="1359661"/>
            <a:ext cx="7797800" cy="7891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dirty="0" smtClean="0">
                <a:solidFill>
                  <a:srgbClr val="990000"/>
                </a:solidFill>
              </a:rPr>
              <a:t>¿De qué hablamos la sesión anterior?</a:t>
            </a:r>
            <a:endParaRPr lang="es-CO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es-CO" dirty="0">
              <a:solidFill>
                <a:srgbClr val="990000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 bwMode="auto">
          <a:xfrm>
            <a:off x="243522" y="2531428"/>
            <a:ext cx="84534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3200" b="1">
                <a:solidFill>
                  <a:srgbClr val="1C6394"/>
                </a:solidFill>
                <a:latin typeface="+mn-lt"/>
                <a:ea typeface="+mn-ea"/>
                <a:cs typeface="+mn-cs"/>
              </a:defRPr>
            </a:lvl1pPr>
            <a:lvl2pPr marL="892175" indent="-434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rgbClr val="1C6394"/>
                </a:solidFill>
                <a:latin typeface="+mn-lt"/>
              </a:defRPr>
            </a:lvl2pPr>
            <a:lvl3pPr marL="1260475" indent="-3460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2400">
                <a:solidFill>
                  <a:srgbClr val="1C6394"/>
                </a:solidFill>
                <a:latin typeface="+mn-lt"/>
              </a:defRPr>
            </a:lvl3pPr>
            <a:lvl4pPr marL="1706563" indent="-334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000">
                <a:solidFill>
                  <a:srgbClr val="1C6394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C6394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O" sz="2400" b="0" kern="0" dirty="0">
                <a:solidFill>
                  <a:srgbClr val="002060"/>
                </a:solidFill>
              </a:rPr>
              <a:t>¿</a:t>
            </a:r>
            <a:r>
              <a:rPr lang="es-CO" sz="2400" b="0" kern="0" dirty="0" smtClean="0">
                <a:solidFill>
                  <a:srgbClr val="002060"/>
                </a:solidFill>
              </a:rPr>
              <a:t>Que es ENGAGEMENT?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O" sz="2400" b="0" kern="0" dirty="0" smtClean="0">
                <a:solidFill>
                  <a:srgbClr val="002060"/>
                </a:solidFill>
              </a:rPr>
              <a:t>¿Cual es la diferencia entre participar y comprometerse?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O" sz="2400" b="0" kern="0" dirty="0" smtClean="0">
                <a:solidFill>
                  <a:srgbClr val="002060"/>
                </a:solidFill>
              </a:rPr>
              <a:t>¿Qué herramientas vimos para medir el </a:t>
            </a:r>
            <a:r>
              <a:rPr lang="es-CO" sz="2400" b="0" kern="0" dirty="0" err="1" smtClean="0">
                <a:solidFill>
                  <a:srgbClr val="002060"/>
                </a:solidFill>
              </a:rPr>
              <a:t>engagement</a:t>
            </a:r>
            <a:r>
              <a:rPr lang="es-CO" sz="2400" b="0" kern="0" dirty="0" smtClean="0">
                <a:solidFill>
                  <a:srgbClr val="002060"/>
                </a:solidFill>
              </a:rPr>
              <a:t>?</a:t>
            </a:r>
            <a:endParaRPr lang="es-CO" sz="2400" b="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1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557213" y="1184275"/>
            <a:ext cx="793115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None/>
            </a:pPr>
            <a:r>
              <a:rPr lang="es-ES" altLang="es-CO" sz="3000" b="1">
                <a:solidFill>
                  <a:srgbClr val="990000"/>
                </a:solidFill>
              </a:rPr>
              <a:t>Proceso de Aprendizaje = 4 Etapas</a:t>
            </a:r>
          </a:p>
          <a:p>
            <a:pPr algn="just" eaLnBrk="1" hangingPunct="1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Tx/>
              <a:buBlip>
                <a:blip r:embed="rId3"/>
              </a:buBlip>
            </a:pPr>
            <a:r>
              <a:rPr lang="es-ES" altLang="es-CO" sz="2400">
                <a:solidFill>
                  <a:srgbClr val="99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Incompetencia inconsciente:</a:t>
            </a:r>
            <a:r>
              <a:rPr lang="es-ES" altLang="es-CO" sz="2400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No se sabe qué es un coche y, mucho menos, conducirlo. </a:t>
            </a:r>
          </a:p>
          <a:p>
            <a:pPr algn="just" eaLnBrk="1" hangingPunct="1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Tx/>
              <a:buBlip>
                <a:blip r:embed="rId3"/>
              </a:buBlip>
            </a:pPr>
            <a:r>
              <a:rPr lang="es-ES" altLang="es-CO" sz="2400">
                <a:solidFill>
                  <a:srgbClr val="99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Incompetencia consciente:</a:t>
            </a:r>
            <a:r>
              <a:rPr lang="es-ES" altLang="es-CO" sz="2400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Momento en el que más se aprende. El conductor es consciente de que no sabe conducir y lo intenta. 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695325" y="1093788"/>
            <a:ext cx="75914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endParaRPr lang="es-ES" altLang="es-CO" sz="280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Char char=""/>
            </a:pPr>
            <a:endParaRPr lang="es-ES" altLang="es-CO" sz="2200">
              <a:solidFill>
                <a:schemeClr val="folHlink"/>
              </a:solidFill>
            </a:endParaRPr>
          </a:p>
        </p:txBody>
      </p:sp>
      <p:sp>
        <p:nvSpPr>
          <p:cNvPr id="8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s-CO" sz="1200" b="1" kern="0" dirty="0" smtClean="0">
                <a:solidFill>
                  <a:srgbClr val="1C6394"/>
                </a:solidFill>
              </a:rPr>
              <a:t>Potenciando Nuestro Ser</a:t>
            </a:r>
          </a:p>
        </p:txBody>
      </p:sp>
      <p:sp>
        <p:nvSpPr>
          <p:cNvPr id="7" name="8 Título"/>
          <p:cNvSpPr>
            <a:spLocks noGrp="1"/>
          </p:cNvSpPr>
          <p:nvPr/>
        </p:nvSpPr>
        <p:spPr>
          <a:xfrm>
            <a:off x="1000100" y="142852"/>
            <a:ext cx="703899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PRINCIPIOS DE PNL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82946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build="p"/>
      <p:bldP spid="14234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557213" y="1096963"/>
            <a:ext cx="79311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None/>
            </a:pPr>
            <a:r>
              <a:rPr lang="es-ES" altLang="es-CO" sz="3000" b="1">
                <a:solidFill>
                  <a:srgbClr val="990000"/>
                </a:solidFill>
              </a:rPr>
              <a:t>Proceso de Aprendizaje = 4 Etapas</a:t>
            </a:r>
          </a:p>
          <a:p>
            <a:pPr algn="just" eaLnBrk="1" hangingPunct="1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Tx/>
              <a:buBlip>
                <a:blip r:embed="rId3"/>
              </a:buBlip>
            </a:pPr>
            <a:r>
              <a:rPr lang="es-ES" altLang="es-CO" sz="2400">
                <a:solidFill>
                  <a:srgbClr val="99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Competencia consciente: </a:t>
            </a:r>
            <a:r>
              <a:rPr lang="es-ES" altLang="es-CO" sz="2000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 conductor ya sabe conducir y presta demasiada atención al proceso: embrague, intermitentes, palanca de cambio de marchas.... </a:t>
            </a:r>
          </a:p>
          <a:p>
            <a:pPr algn="just" eaLnBrk="1" hangingPunct="1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Tx/>
              <a:buBlip>
                <a:blip r:embed="rId3"/>
              </a:buBlip>
            </a:pPr>
            <a:r>
              <a:rPr lang="es-ES" altLang="es-CO" sz="2400">
                <a:solidFill>
                  <a:srgbClr val="99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Competencia inconsciente: </a:t>
            </a:r>
            <a:r>
              <a:rPr lang="es-ES" altLang="es-CO" sz="2000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 libera la atención del consciente. Realiza la acción sin ser prácticamente consciente y puede dirigir su atención a otras cosas: hablar, escuchar música, fumar, etc. mientras conduce. </a:t>
            </a:r>
          </a:p>
          <a:p>
            <a:pPr algn="just" eaLnBrk="1" hangingPunct="1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Tx/>
              <a:buBlip>
                <a:blip r:embed="rId3"/>
              </a:buBlip>
            </a:pPr>
            <a:endParaRPr lang="es-ES" altLang="es-CO" sz="2400">
              <a:solidFill>
                <a:srgbClr val="99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695325" y="1093788"/>
            <a:ext cx="75914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endParaRPr lang="es-ES" altLang="es-CO" sz="280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Char char=""/>
            </a:pPr>
            <a:endParaRPr lang="es-ES" altLang="es-CO" sz="2200">
              <a:solidFill>
                <a:schemeClr val="folHlink"/>
              </a:solidFill>
            </a:endParaRPr>
          </a:p>
        </p:txBody>
      </p:sp>
      <p:sp>
        <p:nvSpPr>
          <p:cNvPr id="8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s-CO" sz="1200" b="1" kern="0" dirty="0" smtClean="0">
                <a:solidFill>
                  <a:srgbClr val="1C6394"/>
                </a:solidFill>
              </a:rPr>
              <a:t>Potenciando Nuestro Ser</a:t>
            </a:r>
          </a:p>
        </p:txBody>
      </p:sp>
      <p:sp>
        <p:nvSpPr>
          <p:cNvPr id="7" name="8 Título"/>
          <p:cNvSpPr>
            <a:spLocks noGrp="1"/>
          </p:cNvSpPr>
          <p:nvPr/>
        </p:nvSpPr>
        <p:spPr>
          <a:xfrm>
            <a:off x="1000100" y="142852"/>
            <a:ext cx="703899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PRINCIPIOS DE PNL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93871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build="p"/>
      <p:bldP spid="14234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571500" y="1214438"/>
            <a:ext cx="79311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2925" indent="-542925" algn="ctr" fontAlgn="auto">
              <a:spcBef>
                <a:spcPts val="600"/>
              </a:spcBef>
              <a:spcAft>
                <a:spcPts val="600"/>
              </a:spcAft>
              <a:buFont typeface="Symbol" pitchFamily="18" charset="2"/>
              <a:buNone/>
              <a:defRPr/>
            </a:pPr>
            <a:r>
              <a:rPr lang="es-ES" sz="3000" dirty="0">
                <a:solidFill>
                  <a:srgbClr val="990000"/>
                </a:solidFill>
                <a:latin typeface="+mn-lt"/>
              </a:rPr>
              <a:t>Herramienta Vital o Letal</a:t>
            </a:r>
          </a:p>
          <a:p>
            <a:pPr marL="542925" indent="-542925" algn="ctr" fontAlgn="auto">
              <a:spcBef>
                <a:spcPts val="600"/>
              </a:spcBef>
              <a:spcAft>
                <a:spcPts val="600"/>
              </a:spcAft>
              <a:buFont typeface="Symbol" pitchFamily="18" charset="2"/>
              <a:buNone/>
              <a:defRPr/>
            </a:pPr>
            <a:endParaRPr lang="es-ES" sz="800" dirty="0">
              <a:solidFill>
                <a:schemeClr val="folHlink"/>
              </a:solidFill>
              <a:latin typeface="+mn-lt"/>
            </a:endParaRPr>
          </a:p>
          <a:p>
            <a:pPr marL="442913" indent="-442913" algn="just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es-CO" sz="2400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¿Una imagen vale más que mil palabras?</a:t>
            </a:r>
            <a:endParaRPr lang="es-ES" sz="2400" dirty="0">
              <a:solidFill>
                <a:srgbClr val="1C6394"/>
              </a:solidFill>
              <a:latin typeface="Comic Sans MS" pitchFamily="66" charset="0"/>
              <a:cs typeface="Times New Roman" pitchFamily="18" charset="0"/>
            </a:endParaRPr>
          </a:p>
          <a:p>
            <a:pPr marL="442913" indent="-442913" algn="just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es-ES" sz="2400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¿Cómo me expreso de mi mismo?</a:t>
            </a:r>
            <a:endParaRPr lang="es-CO" sz="2400" dirty="0">
              <a:solidFill>
                <a:srgbClr val="1C6394"/>
              </a:solidFill>
              <a:latin typeface="Comic Sans MS" pitchFamily="66" charset="0"/>
              <a:cs typeface="Times New Roman" pitchFamily="18" charset="0"/>
            </a:endParaRPr>
          </a:p>
          <a:p>
            <a:pPr marL="442913" indent="-442913" algn="just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es-CO" sz="2400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¿Cómo me expreso de los demás?</a:t>
            </a:r>
          </a:p>
          <a:p>
            <a:pPr marL="442913" indent="-442913" algn="just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es-CO" sz="2400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¿De qué hablo cotidianamente?</a:t>
            </a:r>
          </a:p>
          <a:p>
            <a:pPr marL="442913" indent="-442913" algn="just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es-CO" sz="2400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¿Qué permito que los demás digan o me conversen?</a:t>
            </a:r>
          </a:p>
          <a:p>
            <a:pPr marL="542925" indent="-542925" algn="ctr" fontAlgn="auto">
              <a:spcBef>
                <a:spcPts val="600"/>
              </a:spcBef>
              <a:spcAft>
                <a:spcPts val="600"/>
              </a:spcAft>
              <a:buFont typeface="Symbol" pitchFamily="18" charset="2"/>
              <a:buNone/>
              <a:defRPr/>
            </a:pPr>
            <a:endParaRPr lang="es-CO" sz="1300" b="1" dirty="0">
              <a:solidFill>
                <a:schemeClr val="tx2"/>
              </a:solidFill>
              <a:latin typeface="+mn-lt"/>
            </a:endParaRPr>
          </a:p>
          <a:p>
            <a:pPr marL="542925" indent="-542925" algn="ctr" fontAlgn="auto">
              <a:spcBef>
                <a:spcPts val="600"/>
              </a:spcBef>
              <a:spcAft>
                <a:spcPts val="600"/>
              </a:spcAft>
              <a:buFont typeface="Symbol" pitchFamily="18" charset="2"/>
              <a:buNone/>
              <a:defRPr/>
            </a:pPr>
            <a:r>
              <a:rPr lang="es-CO" sz="2500" b="1" dirty="0">
                <a:solidFill>
                  <a:srgbClr val="990000"/>
                </a:solidFill>
                <a:latin typeface="+mn-lt"/>
              </a:rPr>
              <a:t>Si al hablar no he de aportar prefiero callar</a:t>
            </a:r>
            <a:endParaRPr lang="es-ES" sz="25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695325" y="1093788"/>
            <a:ext cx="75914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endParaRPr lang="es-ES" altLang="es-CO" sz="280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Char char=""/>
            </a:pPr>
            <a:endParaRPr lang="es-ES" altLang="es-CO" sz="2200">
              <a:solidFill>
                <a:schemeClr val="folHlink"/>
              </a:solidFill>
            </a:endParaRPr>
          </a:p>
        </p:txBody>
      </p:sp>
      <p:sp>
        <p:nvSpPr>
          <p:cNvPr id="5" name="4 Botón de acción: Película">
            <a:hlinkClick r:id="rId4" highlightClick="1"/>
          </p:cNvPr>
          <p:cNvSpPr/>
          <p:nvPr/>
        </p:nvSpPr>
        <p:spPr>
          <a:xfrm>
            <a:off x="7098030" y="2841626"/>
            <a:ext cx="1059815" cy="96041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s-CO" sz="1200" b="1" kern="0" dirty="0" smtClean="0">
                <a:solidFill>
                  <a:srgbClr val="1C6394"/>
                </a:solidFill>
              </a:rPr>
              <a:t>Potenciando Nuestro Ser</a:t>
            </a:r>
          </a:p>
        </p:txBody>
      </p:sp>
      <p:sp>
        <p:nvSpPr>
          <p:cNvPr id="9" name="8 Título"/>
          <p:cNvSpPr>
            <a:spLocks noGrp="1"/>
          </p:cNvSpPr>
          <p:nvPr/>
        </p:nvSpPr>
        <p:spPr>
          <a:xfrm>
            <a:off x="1000100" y="142852"/>
            <a:ext cx="703899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EL PODER DE LA PALABRA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64977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2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2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build="p"/>
      <p:bldP spid="14234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786063" y="1643063"/>
            <a:ext cx="3355975" cy="1133475"/>
            <a:chOff x="1842" y="1575"/>
            <a:chExt cx="3558" cy="1214"/>
          </a:xfrm>
        </p:grpSpPr>
        <p:pic>
          <p:nvPicPr>
            <p:cNvPr id="8213" name="Picture 2" descr="Bebe%2520gateando%2520en%2520playa_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" y="1987"/>
              <a:ext cx="899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6" descr="3918412723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770"/>
              <a:ext cx="626" cy="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7" descr="Ampliar la imagen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" y="2177"/>
              <a:ext cx="774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Picture 8" descr="Ampliar la imagen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" y="1852"/>
              <a:ext cx="866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Picture 9" descr="Ampliar la imagen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" y="1575"/>
              <a:ext cx="609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990850" y="3295650"/>
            <a:ext cx="3263900" cy="1806575"/>
            <a:chOff x="476" y="1026"/>
            <a:chExt cx="4581" cy="2803"/>
          </a:xfrm>
        </p:grpSpPr>
        <p:pic>
          <p:nvPicPr>
            <p:cNvPr id="8204" name="Picture 11" descr="2964280882[1]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205"/>
              <a:ext cx="2177" cy="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Oval 12"/>
            <p:cNvSpPr>
              <a:spLocks noChangeArrowheads="1"/>
            </p:cNvSpPr>
            <p:nvPr/>
          </p:nvSpPr>
          <p:spPr bwMode="auto">
            <a:xfrm>
              <a:off x="2018" y="188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8206" name="Oval 13"/>
            <p:cNvSpPr>
              <a:spLocks noChangeArrowheads="1"/>
            </p:cNvSpPr>
            <p:nvPr/>
          </p:nvSpPr>
          <p:spPr bwMode="auto">
            <a:xfrm>
              <a:off x="2290" y="1706"/>
              <a:ext cx="272" cy="2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8207" name="Oval 14"/>
            <p:cNvSpPr>
              <a:spLocks noChangeArrowheads="1"/>
            </p:cNvSpPr>
            <p:nvPr/>
          </p:nvSpPr>
          <p:spPr bwMode="auto">
            <a:xfrm>
              <a:off x="2608" y="1480"/>
              <a:ext cx="227" cy="22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pic>
          <p:nvPicPr>
            <p:cNvPr id="8208" name="Picture 15" descr="imagesCA1ESL8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071"/>
              <a:ext cx="908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16" descr="imagesCAHA7F9M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026"/>
              <a:ext cx="70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17" descr="imagesCAXKHYW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704"/>
              <a:ext cx="72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1" name="Picture 18" descr="2803422223[1]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888"/>
              <a:ext cx="816" cy="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19" descr="3696511832[1]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888"/>
              <a:ext cx="961" cy="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36563" y="1500188"/>
            <a:ext cx="2168525" cy="3270250"/>
            <a:chOff x="0" y="1261"/>
            <a:chExt cx="1366" cy="2060"/>
          </a:xfrm>
        </p:grpSpPr>
        <p:pic>
          <p:nvPicPr>
            <p:cNvPr id="8202" name="Picture 22" descr="ADN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1" r="7622"/>
            <a:stretch>
              <a:fillRect/>
            </a:stretch>
          </p:blipFill>
          <p:spPr bwMode="auto">
            <a:xfrm>
              <a:off x="250" y="1261"/>
              <a:ext cx="1003" cy="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21" descr="j0302953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5"/>
              <a:ext cx="1366" cy="1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63" name="Rectangle 23"/>
          <p:cNvSpPr>
            <a:spLocks noChangeArrowheads="1"/>
          </p:cNvSpPr>
          <p:nvPr/>
        </p:nvSpPr>
        <p:spPr bwMode="auto">
          <a:xfrm>
            <a:off x="522288" y="4754563"/>
            <a:ext cx="2041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r>
              <a:rPr lang="es-ES" altLang="es-CO" sz="1600">
                <a:solidFill>
                  <a:srgbClr val="990000"/>
                </a:solidFill>
              </a:rPr>
              <a:t>Impulsores </a:t>
            </a:r>
            <a:br>
              <a:rPr lang="es-ES" altLang="es-CO" sz="1600">
                <a:solidFill>
                  <a:srgbClr val="990000"/>
                </a:solidFill>
              </a:rPr>
            </a:br>
            <a:r>
              <a:rPr lang="es-ES" altLang="es-CO" sz="1600">
                <a:solidFill>
                  <a:srgbClr val="990000"/>
                </a:solidFill>
              </a:rPr>
              <a:t>naturales del éxito</a:t>
            </a:r>
          </a:p>
        </p:txBody>
      </p:sp>
      <p:sp>
        <p:nvSpPr>
          <p:cNvPr id="112664" name="Line 24"/>
          <p:cNvSpPr>
            <a:spLocks noChangeShapeType="1"/>
          </p:cNvSpPr>
          <p:nvPr/>
        </p:nvSpPr>
        <p:spPr bwMode="auto">
          <a:xfrm>
            <a:off x="2382838" y="3055938"/>
            <a:ext cx="4395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12665" name="Text Box 25"/>
          <p:cNvSpPr txBox="1">
            <a:spLocks noChangeArrowheads="1"/>
          </p:cNvSpPr>
          <p:nvPr/>
        </p:nvSpPr>
        <p:spPr bwMode="auto">
          <a:xfrm>
            <a:off x="6791325" y="2632075"/>
            <a:ext cx="209708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000" dirty="0">
                <a:solidFill>
                  <a:srgbClr val="990000"/>
                </a:solidFill>
                <a:latin typeface="+mn-lt"/>
              </a:rPr>
              <a:t>EXITO</a:t>
            </a:r>
          </a:p>
        </p:txBody>
      </p:sp>
      <p:sp>
        <p:nvSpPr>
          <p:cNvPr id="25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1200" b="1" kern="0" dirty="0" smtClean="0">
                <a:solidFill>
                  <a:srgbClr val="1C6394"/>
                </a:solidFill>
                <a:latin typeface="+mn-lt"/>
              </a:rPr>
              <a:t>Potenciando Nuestro Ser</a:t>
            </a:r>
          </a:p>
        </p:txBody>
      </p:sp>
      <p:sp>
        <p:nvSpPr>
          <p:cNvPr id="26" name="8 Título"/>
          <p:cNvSpPr>
            <a:spLocks noGrp="1"/>
          </p:cNvSpPr>
          <p:nvPr/>
        </p:nvSpPr>
        <p:spPr>
          <a:xfrm>
            <a:off x="1071538" y="184367"/>
            <a:ext cx="5943613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 GENÉTICA DEL LOGRO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25169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3" grpId="0"/>
      <p:bldP spid="112664" grpId="0" animBg="1"/>
      <p:bldP spid="11266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11" name="Text Box 23"/>
          <p:cNvSpPr txBox="1">
            <a:spLocks noChangeArrowheads="1"/>
          </p:cNvSpPr>
          <p:nvPr/>
        </p:nvSpPr>
        <p:spPr bwMode="auto">
          <a:xfrm>
            <a:off x="1192213" y="2701925"/>
            <a:ext cx="6569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5000" b="1" dirty="0">
                <a:solidFill>
                  <a:srgbClr val="990000"/>
                </a:solidFill>
                <a:latin typeface="+mn-lt"/>
              </a:rPr>
              <a:t>¿QUÉ ES EL ÉXITO?</a:t>
            </a:r>
          </a:p>
        </p:txBody>
      </p:sp>
      <p:sp>
        <p:nvSpPr>
          <p:cNvPr id="4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1200" b="1" kern="0" dirty="0" smtClean="0">
                <a:solidFill>
                  <a:srgbClr val="1C6394"/>
                </a:solidFill>
                <a:latin typeface="+mn-lt"/>
              </a:rPr>
              <a:t>Potenciando Nuestro Ser</a:t>
            </a:r>
          </a:p>
        </p:txBody>
      </p:sp>
      <p:sp>
        <p:nvSpPr>
          <p:cNvPr id="5" name="8 Título"/>
          <p:cNvSpPr>
            <a:spLocks noGrp="1"/>
          </p:cNvSpPr>
          <p:nvPr/>
        </p:nvSpPr>
        <p:spPr>
          <a:xfrm>
            <a:off x="1071538" y="184367"/>
            <a:ext cx="5943613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 GENÉTICA DEL LOGRO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334966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1184275" y="1581150"/>
            <a:ext cx="6569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5000" b="1" dirty="0">
                <a:solidFill>
                  <a:srgbClr val="990000"/>
                </a:solidFill>
                <a:latin typeface="+mn-lt"/>
              </a:rPr>
              <a:t>¿QUÉ ES EL ÉXITO?</a:t>
            </a:r>
          </a:p>
        </p:txBody>
      </p:sp>
      <p:sp>
        <p:nvSpPr>
          <p:cNvPr id="4" name="3 Elipse"/>
          <p:cNvSpPr/>
          <p:nvPr/>
        </p:nvSpPr>
        <p:spPr>
          <a:xfrm>
            <a:off x="5057775" y="1425575"/>
            <a:ext cx="1028700" cy="1190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" name="4 Elipse"/>
          <p:cNvSpPr/>
          <p:nvPr/>
        </p:nvSpPr>
        <p:spPr>
          <a:xfrm>
            <a:off x="6000750" y="1387475"/>
            <a:ext cx="1371600" cy="1190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cxnSp>
        <p:nvCxnSpPr>
          <p:cNvPr id="8" name="7 Conector recto de flecha"/>
          <p:cNvCxnSpPr/>
          <p:nvPr/>
        </p:nvCxnSpPr>
        <p:spPr>
          <a:xfrm rot="10800000" flipV="1">
            <a:off x="3486150" y="2568575"/>
            <a:ext cx="1809750" cy="752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1612900" y="3371850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500" b="1" dirty="0">
                <a:solidFill>
                  <a:srgbClr val="1C6394"/>
                </a:solidFill>
              </a:rPr>
              <a:t>Exterior, Sacar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6203950" y="3486150"/>
            <a:ext cx="1412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500" b="1" dirty="0">
                <a:solidFill>
                  <a:srgbClr val="1C6394"/>
                </a:solidFill>
              </a:rPr>
              <a:t>Adentro</a:t>
            </a:r>
          </a:p>
        </p:txBody>
      </p:sp>
      <p:cxnSp>
        <p:nvCxnSpPr>
          <p:cNvPr id="11" name="10 Conector recto de flecha"/>
          <p:cNvCxnSpPr>
            <a:endCxn id="10" idx="0"/>
          </p:cNvCxnSpPr>
          <p:nvPr/>
        </p:nvCxnSpPr>
        <p:spPr>
          <a:xfrm rot="16200000" flipH="1">
            <a:off x="6430169" y="3005931"/>
            <a:ext cx="936625" cy="23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898650" y="4124325"/>
            <a:ext cx="55133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5000" b="1" dirty="0">
                <a:solidFill>
                  <a:srgbClr val="990000"/>
                </a:solidFill>
                <a:latin typeface="+mn-lt"/>
              </a:rPr>
              <a:t>Sacar de Adentro</a:t>
            </a: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3270250" y="4953000"/>
            <a:ext cx="2451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500" b="1" dirty="0">
                <a:solidFill>
                  <a:srgbClr val="1C6394"/>
                </a:solidFill>
              </a:rPr>
              <a:t>lo mejor de mi.</a:t>
            </a:r>
          </a:p>
        </p:txBody>
      </p:sp>
      <p:sp>
        <p:nvSpPr>
          <p:cNvPr id="15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1200" b="1" kern="0" dirty="0" smtClean="0">
                <a:solidFill>
                  <a:srgbClr val="1C6394"/>
                </a:solidFill>
                <a:latin typeface="+mn-lt"/>
              </a:rPr>
              <a:t>Potenciando Nuestro Ser</a:t>
            </a:r>
          </a:p>
        </p:txBody>
      </p:sp>
      <p:sp>
        <p:nvSpPr>
          <p:cNvPr id="16" name="8 Título"/>
          <p:cNvSpPr>
            <a:spLocks noGrp="1"/>
          </p:cNvSpPr>
          <p:nvPr/>
        </p:nvSpPr>
        <p:spPr>
          <a:xfrm>
            <a:off x="1071538" y="184367"/>
            <a:ext cx="5943613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 GENÉTICA DEL LOGRO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178850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846138" y="1068388"/>
            <a:ext cx="745172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es-ES" sz="7500" dirty="0">
                <a:solidFill>
                  <a:srgbClr val="1C6394"/>
                </a:solidFill>
              </a:rPr>
              <a:t>Logro consecutivo de nuestros sueños</a:t>
            </a:r>
          </a:p>
        </p:txBody>
      </p:sp>
      <p:sp>
        <p:nvSpPr>
          <p:cNvPr id="4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1200" b="1" kern="0" dirty="0" smtClean="0">
                <a:solidFill>
                  <a:srgbClr val="1C6394"/>
                </a:solidFill>
                <a:latin typeface="+mn-lt"/>
              </a:rPr>
              <a:t>Potenciando Nuestro Ser</a:t>
            </a:r>
          </a:p>
        </p:txBody>
      </p:sp>
      <p:sp>
        <p:nvSpPr>
          <p:cNvPr id="5" name="8 Título"/>
          <p:cNvSpPr>
            <a:spLocks noGrp="1"/>
          </p:cNvSpPr>
          <p:nvPr/>
        </p:nvSpPr>
        <p:spPr>
          <a:xfrm>
            <a:off x="1071538" y="184367"/>
            <a:ext cx="5943613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 GENÉTICA DEL LOGRO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196069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428625" y="1053443"/>
            <a:ext cx="8267700" cy="1017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000" b="1" dirty="0">
                <a:solidFill>
                  <a:srgbClr val="990000"/>
                </a:solidFill>
                <a:latin typeface="+mn-lt"/>
              </a:rPr>
              <a:t>ÉXITO   INTEGRAL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3209925" y="2182813"/>
            <a:ext cx="261937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r>
              <a:rPr lang="es-ES" altLang="es-CO" sz="2500" b="1">
                <a:solidFill>
                  <a:srgbClr val="1C6394"/>
                </a:solidFill>
              </a:rPr>
              <a:t>Financiero</a:t>
            </a:r>
          </a:p>
          <a:p>
            <a:pPr algn="ctr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r>
              <a:rPr lang="es-CO" altLang="es-CO" sz="2500" b="1">
                <a:solidFill>
                  <a:srgbClr val="1C6394"/>
                </a:solidFill>
              </a:rPr>
              <a:t>Familiar</a:t>
            </a:r>
          </a:p>
          <a:p>
            <a:pPr algn="ctr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r>
              <a:rPr lang="es-CO" altLang="es-CO" sz="2500" b="1">
                <a:solidFill>
                  <a:srgbClr val="1C6394"/>
                </a:solidFill>
              </a:rPr>
              <a:t>Social</a:t>
            </a:r>
          </a:p>
          <a:p>
            <a:pPr algn="ctr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r>
              <a:rPr lang="es-CO" altLang="es-CO" sz="2500" b="1">
                <a:solidFill>
                  <a:srgbClr val="1C6394"/>
                </a:solidFill>
              </a:rPr>
              <a:t>Laboral</a:t>
            </a:r>
          </a:p>
          <a:p>
            <a:pPr algn="ctr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r>
              <a:rPr lang="es-CO" altLang="es-CO" sz="2500" b="1">
                <a:solidFill>
                  <a:srgbClr val="1C6394"/>
                </a:solidFill>
              </a:rPr>
              <a:t>Intelectual</a:t>
            </a:r>
          </a:p>
          <a:p>
            <a:pPr algn="ctr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r>
              <a:rPr lang="es-CO" altLang="es-CO" sz="2500" b="1">
                <a:solidFill>
                  <a:srgbClr val="1C6394"/>
                </a:solidFill>
              </a:rPr>
              <a:t>Espiritual</a:t>
            </a:r>
            <a:endParaRPr lang="es-ES" altLang="es-CO" sz="2500" b="1">
              <a:solidFill>
                <a:srgbClr val="1C6394"/>
              </a:solidFill>
            </a:endParaRPr>
          </a:p>
        </p:txBody>
      </p:sp>
      <p:sp>
        <p:nvSpPr>
          <p:cNvPr id="8" name="8 Título"/>
          <p:cNvSpPr>
            <a:spLocks noGrp="1"/>
          </p:cNvSpPr>
          <p:nvPr/>
        </p:nvSpPr>
        <p:spPr>
          <a:xfrm>
            <a:off x="847726" y="164520"/>
            <a:ext cx="7124699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EL ÉXITO INTEGRAL</a:t>
            </a:r>
            <a:endParaRPr lang="es-CO" sz="3000" dirty="0"/>
          </a:p>
        </p:txBody>
      </p:sp>
      <p:sp>
        <p:nvSpPr>
          <p:cNvPr id="9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1200" b="1" kern="0" dirty="0" smtClean="0">
                <a:solidFill>
                  <a:srgbClr val="1C6394"/>
                </a:solidFill>
                <a:latin typeface="+mn-lt"/>
              </a:rPr>
              <a:t>Potenciando Nuestro Ser</a:t>
            </a:r>
          </a:p>
        </p:txBody>
      </p:sp>
    </p:spTree>
    <p:extLst>
      <p:ext uri="{BB962C8B-B14F-4D97-AF65-F5344CB8AC3E}">
        <p14:creationId xmlns:p14="http://schemas.microsoft.com/office/powerpoint/2010/main" val="374306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49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71613" y="1614488"/>
            <a:ext cx="5800725" cy="3529012"/>
            <a:chOff x="720" y="1224"/>
            <a:chExt cx="3654" cy="2223"/>
          </a:xfrm>
        </p:grpSpPr>
        <p:pic>
          <p:nvPicPr>
            <p:cNvPr id="13320" name="Picture 7" descr="mund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" y="1277"/>
              <a:ext cx="3296" cy="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720" y="1224"/>
              <a:ext cx="3654" cy="2223"/>
            </a:xfrm>
            <a:prstGeom prst="rect">
              <a:avLst/>
            </a:prstGeom>
            <a:solidFill>
              <a:srgbClr val="FFFFFF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76300" y="1674813"/>
            <a:ext cx="6913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0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17% ÉXITO  INTEGRAL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77963" y="3546475"/>
            <a:ext cx="57118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75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83% COMÚN</a:t>
            </a:r>
            <a:endParaRPr lang="es-ES" sz="75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165225" y="3402013"/>
            <a:ext cx="6337300" cy="1584325"/>
          </a:xfrm>
          <a:prstGeom prst="ellipse">
            <a:avLst/>
          </a:prstGeom>
          <a:noFill/>
          <a:ln w="5715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13" name="8 Título"/>
          <p:cNvSpPr>
            <a:spLocks noGrp="1"/>
          </p:cNvSpPr>
          <p:nvPr/>
        </p:nvSpPr>
        <p:spPr>
          <a:xfrm>
            <a:off x="847726" y="164520"/>
            <a:ext cx="7124699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EL ÉXITO INTEGRAL</a:t>
            </a:r>
            <a:endParaRPr lang="es-CO" sz="3000" dirty="0"/>
          </a:p>
        </p:txBody>
      </p:sp>
      <p:sp>
        <p:nvSpPr>
          <p:cNvPr id="14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1200" b="1" kern="0" dirty="0" smtClean="0">
                <a:solidFill>
                  <a:srgbClr val="1C6394"/>
                </a:solidFill>
                <a:latin typeface="+mn-lt"/>
              </a:rPr>
              <a:t>Potenciando Nuestro Ser</a:t>
            </a:r>
          </a:p>
        </p:txBody>
      </p:sp>
    </p:spTree>
    <p:extLst>
      <p:ext uri="{BB962C8B-B14F-4D97-AF65-F5344CB8AC3E}">
        <p14:creationId xmlns:p14="http://schemas.microsoft.com/office/powerpoint/2010/main" val="256610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693988" y="1246188"/>
            <a:ext cx="3051175" cy="21558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s-CO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ACTITUD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5288" y="3514725"/>
            <a:ext cx="84439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Tx/>
              <a:buBlip>
                <a:blip r:embed="rId3"/>
              </a:buBlip>
            </a:pPr>
            <a:r>
              <a:rPr lang="es-ES" altLang="es-CO" sz="2000">
                <a:solidFill>
                  <a:srgbClr val="1C6394"/>
                </a:solidFill>
                <a:latin typeface="Comic Sans MS" panose="030F0702030302020204" pitchFamily="66" charset="0"/>
              </a:rPr>
              <a:t>Manera cómo respondemos ante diferentes situaciones (agradables o desagradables)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Tx/>
              <a:buBlip>
                <a:blip r:embed="rId3"/>
              </a:buBlip>
            </a:pPr>
            <a:r>
              <a:rPr lang="es-CO" altLang="es-CO" sz="2000">
                <a:solidFill>
                  <a:srgbClr val="1C6394"/>
                </a:solidFill>
                <a:latin typeface="Comic Sans MS" panose="030F0702030302020204" pitchFamily="66" charset="0"/>
              </a:rPr>
              <a:t>Dependiendo de mi actitud son mis resultados = principio 90-10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Tx/>
              <a:buBlip>
                <a:blip r:embed="rId3"/>
              </a:buBlip>
            </a:pPr>
            <a:r>
              <a:rPr lang="es-CO" altLang="es-CO" sz="2000">
                <a:solidFill>
                  <a:srgbClr val="1C6394"/>
                </a:solidFill>
                <a:latin typeface="Comic Sans MS" panose="030F0702030302020204" pitchFamily="66" charset="0"/>
              </a:rPr>
              <a:t>La ACTITUD vincula emociones, es un mecanismo de respuesta aprendido</a:t>
            </a:r>
            <a:endParaRPr lang="es-ES" altLang="es-CO" sz="2000">
              <a:solidFill>
                <a:srgbClr val="1C6394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8 Título"/>
          <p:cNvSpPr>
            <a:spLocks noGrp="1"/>
          </p:cNvSpPr>
          <p:nvPr/>
        </p:nvSpPr>
        <p:spPr>
          <a:xfrm>
            <a:off x="1000100" y="164520"/>
            <a:ext cx="4724406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 ACTITUD</a:t>
            </a:r>
            <a:endParaRPr lang="es-CO" sz="3000" dirty="0"/>
          </a:p>
        </p:txBody>
      </p:sp>
      <p:sp>
        <p:nvSpPr>
          <p:cNvPr id="8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1200" b="1" kern="0" dirty="0" smtClean="0">
                <a:solidFill>
                  <a:srgbClr val="1C6394"/>
                </a:solidFill>
                <a:latin typeface="+mn-lt"/>
              </a:rPr>
              <a:t>Potenciando Nuestro Ser</a:t>
            </a:r>
          </a:p>
        </p:txBody>
      </p:sp>
    </p:spTree>
    <p:extLst>
      <p:ext uri="{BB962C8B-B14F-4D97-AF65-F5344CB8AC3E}">
        <p14:creationId xmlns:p14="http://schemas.microsoft.com/office/powerpoint/2010/main" val="41128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6" y="1552575"/>
            <a:ext cx="3057777" cy="389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otón de acción: Película">
            <a:hlinkClick r:id="rId3" highlightClick="1"/>
          </p:cNvPr>
          <p:cNvSpPr/>
          <p:nvPr/>
        </p:nvSpPr>
        <p:spPr>
          <a:xfrm>
            <a:off x="4559300" y="2234885"/>
            <a:ext cx="2400300" cy="2318064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dirty="0"/>
              <a:t>El circo de la </a:t>
            </a:r>
          </a:p>
          <a:p>
            <a:pPr algn="ctr"/>
            <a:r>
              <a:rPr lang="es-CO" sz="1350" dirty="0"/>
              <a:t>Mariposa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435100" y="2234886"/>
            <a:ext cx="28860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>
              <a:spcBef>
                <a:spcPts val="450"/>
              </a:spcBef>
              <a:spcAft>
                <a:spcPts val="450"/>
              </a:spcAft>
            </a:pPr>
            <a:r>
              <a:rPr lang="es-GT" sz="3000" b="1" dirty="0">
                <a:solidFill>
                  <a:srgbClr val="1C6394"/>
                </a:solidFill>
                <a:latin typeface="Monotype Corsiva" panose="03010101010201010101" pitchFamily="66" charset="0"/>
              </a:rPr>
              <a:t>No se trata de lo que merezco sino de lo que puedo hacer para producir nuevos resultados</a:t>
            </a:r>
            <a:endParaRPr lang="es-MX" sz="135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977901" y="254000"/>
            <a:ext cx="5130800" cy="91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sz="5400" b="1" kern="0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Excelencia</a:t>
            </a:r>
            <a:endParaRPr lang="es-ES" sz="5400" b="1" kern="0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5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2693988" y="1065213"/>
            <a:ext cx="3051175" cy="21558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s-CO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ACTITUD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98525" y="3502025"/>
            <a:ext cx="14398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s-CO" altLang="es-CO" sz="2200">
                <a:solidFill>
                  <a:srgbClr val="990000"/>
                </a:solidFill>
                <a:cs typeface="Arial" panose="020B0604020202020204" pitchFamily="34" charset="0"/>
              </a:rPr>
              <a:t>VELOZ</a:t>
            </a:r>
            <a:endParaRPr lang="es-ES" altLang="es-CO" sz="220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201988" y="3573463"/>
            <a:ext cx="25209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s-CO" altLang="es-CO" sz="2200">
                <a:solidFill>
                  <a:srgbClr val="990000"/>
                </a:solidFill>
                <a:cs typeface="Arial" panose="020B0604020202020204" pitchFamily="34" charset="0"/>
              </a:rPr>
              <a:t>AUTOMÁTICA</a:t>
            </a:r>
            <a:endParaRPr lang="es-ES" altLang="es-CO" sz="220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011863" y="3578225"/>
            <a:ext cx="28082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spcAft>
                <a:spcPct val="20000"/>
              </a:spcAft>
              <a:buFont typeface="Symbol" panose="05050102010706020507" pitchFamily="18" charset="2"/>
              <a:buNone/>
            </a:pPr>
            <a:r>
              <a:rPr lang="es-CO" altLang="es-CO" sz="2200">
                <a:solidFill>
                  <a:srgbClr val="990000"/>
                </a:solidFill>
                <a:cs typeface="Arial" panose="020B0604020202020204" pitchFamily="34" charset="0"/>
              </a:rPr>
              <a:t>INCONSCIENTE</a:t>
            </a:r>
            <a:endParaRPr lang="es-ES" altLang="es-CO" sz="220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250825" y="4149725"/>
            <a:ext cx="27368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2100">
                <a:solidFill>
                  <a:srgbClr val="1C6394"/>
                </a:solidFill>
              </a:rPr>
              <a:t>Primero suceden los sentimientos antes que la lógica</a:t>
            </a:r>
            <a:endParaRPr lang="es-ES" altLang="es-CO" sz="2100">
              <a:solidFill>
                <a:srgbClr val="1C6394"/>
              </a:solidFill>
            </a:endParaRPr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6084888" y="4149725"/>
            <a:ext cx="27447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100">
                <a:solidFill>
                  <a:srgbClr val="1C6394"/>
                </a:solidFill>
              </a:rPr>
              <a:t>Existe en la memoria de largo plazo.</a:t>
            </a:r>
            <a:endParaRPr lang="es-ES" altLang="es-CO" sz="2100">
              <a:solidFill>
                <a:srgbClr val="1C6394"/>
              </a:solidFill>
            </a:endParaRPr>
          </a:p>
        </p:txBody>
      </p: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3059113" y="4149725"/>
            <a:ext cx="287496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100">
                <a:solidFill>
                  <a:srgbClr val="1C6394"/>
                </a:solidFill>
              </a:rPr>
              <a:t>Tenemos detonadores que nos hacen reaccionar</a:t>
            </a:r>
            <a:endParaRPr lang="es-ES" altLang="es-CO" sz="2100">
              <a:solidFill>
                <a:srgbClr val="1C6394"/>
              </a:solidFill>
            </a:endParaRPr>
          </a:p>
        </p:txBody>
      </p:sp>
      <p:sp>
        <p:nvSpPr>
          <p:cNvPr id="13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1200" b="1" kern="0" dirty="0" smtClean="0">
                <a:solidFill>
                  <a:srgbClr val="1C6394"/>
                </a:solidFill>
                <a:latin typeface="+mn-lt"/>
              </a:rPr>
              <a:t>Potenciando Nuestro Ser</a:t>
            </a:r>
          </a:p>
        </p:txBody>
      </p:sp>
      <p:sp>
        <p:nvSpPr>
          <p:cNvPr id="14" name="8 Título"/>
          <p:cNvSpPr>
            <a:spLocks noGrp="1"/>
          </p:cNvSpPr>
          <p:nvPr/>
        </p:nvSpPr>
        <p:spPr>
          <a:xfrm>
            <a:off x="1000100" y="164520"/>
            <a:ext cx="4724406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 ACTITUD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33059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9" grpId="0" build="p"/>
      <p:bldP spid="34821" grpId="0" build="p"/>
      <p:bldP spid="3482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98688" y="2892425"/>
            <a:ext cx="4030662" cy="2565400"/>
            <a:chOff x="2647" y="1950"/>
            <a:chExt cx="2539" cy="1616"/>
          </a:xfrm>
        </p:grpSpPr>
        <p:pic>
          <p:nvPicPr>
            <p:cNvPr id="16390" name="Picture 3" descr="imagesCAIPZYX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148"/>
              <a:ext cx="1653" cy="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Oval 4"/>
            <p:cNvSpPr>
              <a:spLocks noChangeArrowheads="1"/>
            </p:cNvSpPr>
            <p:nvPr/>
          </p:nvSpPr>
          <p:spPr bwMode="auto">
            <a:xfrm>
              <a:off x="2647" y="1950"/>
              <a:ext cx="577" cy="433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CO" sz="5400">
                  <a:latin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endParaRPr lang="es-ES" altLang="es-CO" sz="5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392" name="Oval 5"/>
            <p:cNvSpPr>
              <a:spLocks noChangeArrowheads="1"/>
            </p:cNvSpPr>
            <p:nvPr/>
          </p:nvSpPr>
          <p:spPr bwMode="auto">
            <a:xfrm>
              <a:off x="4646" y="2009"/>
              <a:ext cx="540" cy="433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CO" altLang="es-CO" sz="5400">
                  <a:latin typeface="Times New Roman" panose="02020603050405020304" pitchFamily="18" charset="0"/>
                  <a:cs typeface="Arial" panose="020B0604020202020204" pitchFamily="34" charset="0"/>
                </a:rPr>
                <a:t>-</a:t>
              </a:r>
              <a:endParaRPr lang="es-ES" altLang="es-CO" sz="5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30238" y="1327150"/>
            <a:ext cx="7391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3500">
                <a:solidFill>
                  <a:srgbClr val="990000"/>
                </a:solidFill>
                <a:cs typeface="Arial" panose="020B0604020202020204" pitchFamily="34" charset="0"/>
              </a:rPr>
              <a:t>¿Cómo se crea en el Cerebro Humano?</a:t>
            </a:r>
            <a:endParaRPr lang="es-ES" altLang="es-CO" sz="350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11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1200" b="1" kern="0" dirty="0" smtClean="0">
                <a:solidFill>
                  <a:srgbClr val="1C6394"/>
                </a:solidFill>
                <a:latin typeface="+mn-lt"/>
              </a:rPr>
              <a:t>Potenciando Nuestro Ser</a:t>
            </a:r>
          </a:p>
        </p:txBody>
      </p:sp>
      <p:sp>
        <p:nvSpPr>
          <p:cNvPr id="12" name="8 Título"/>
          <p:cNvSpPr>
            <a:spLocks noGrp="1"/>
          </p:cNvSpPr>
          <p:nvPr/>
        </p:nvSpPr>
        <p:spPr>
          <a:xfrm>
            <a:off x="1000100" y="164520"/>
            <a:ext cx="4724406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 ACTITUD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1169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73063" y="2997200"/>
            <a:ext cx="42560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</a:rPr>
              <a:t>Liderazgo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</a:rPr>
              <a:t>Superación de crisis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</a:rPr>
              <a:t>Mejoramiento de resultados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</a:rPr>
              <a:t>Autoestima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</a:rPr>
              <a:t>Trabajo en equipo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816475" y="2786063"/>
            <a:ext cx="3370263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</a:rPr>
              <a:t>Asertividad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</a:rPr>
              <a:t>Creatividad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</a:rPr>
              <a:t>Logro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</a:rPr>
              <a:t>Desarrollo humano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</a:rPr>
              <a:t>Compromiso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</a:rPr>
              <a:t>Influencia</a:t>
            </a:r>
            <a:endParaRPr lang="es-ES" altLang="es-CO" sz="2200">
              <a:solidFill>
                <a:srgbClr val="1C6394"/>
              </a:solidFill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193800" y="1417638"/>
            <a:ext cx="5472113" cy="1081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kern="10"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V. I. +</a:t>
            </a:r>
          </a:p>
        </p:txBody>
      </p:sp>
      <p:sp>
        <p:nvSpPr>
          <p:cNvPr id="9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1200" b="1" kern="0" dirty="0" smtClean="0">
                <a:solidFill>
                  <a:srgbClr val="1C6394"/>
                </a:solidFill>
                <a:latin typeface="+mn-lt"/>
              </a:rPr>
              <a:t>Potenciando Nuestro Ser</a:t>
            </a:r>
          </a:p>
        </p:txBody>
      </p:sp>
      <p:sp>
        <p:nvSpPr>
          <p:cNvPr id="10" name="8 Título"/>
          <p:cNvSpPr>
            <a:spLocks noGrp="1"/>
          </p:cNvSpPr>
          <p:nvPr/>
        </p:nvSpPr>
        <p:spPr>
          <a:xfrm>
            <a:off x="1000100" y="164520"/>
            <a:ext cx="4724406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 ACTITUD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21850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1200" b="1" kern="0" dirty="0" smtClean="0">
                <a:solidFill>
                  <a:srgbClr val="1C6394"/>
                </a:solidFill>
                <a:latin typeface="+mn-lt"/>
              </a:rPr>
              <a:t>Potenciando Nuestro Ser</a:t>
            </a:r>
          </a:p>
        </p:txBody>
      </p:sp>
      <p:sp>
        <p:nvSpPr>
          <p:cNvPr id="10" name="8 Título"/>
          <p:cNvSpPr>
            <a:spLocks noGrp="1"/>
          </p:cNvSpPr>
          <p:nvPr/>
        </p:nvSpPr>
        <p:spPr>
          <a:xfrm>
            <a:off x="1000100" y="164520"/>
            <a:ext cx="4724406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 ACTITUD</a:t>
            </a:r>
            <a:endParaRPr lang="es-CO" sz="30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6425" y="1181100"/>
            <a:ext cx="79311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r>
              <a:rPr lang="es-ES" altLang="es-CO" sz="3500" b="1">
                <a:solidFill>
                  <a:srgbClr val="990000"/>
                </a:solidFill>
                <a:cs typeface="Arial" panose="020B0604020202020204" pitchFamily="34" charset="0"/>
              </a:rPr>
              <a:t>¿Cómo modificamos una ACTITUD? </a:t>
            </a:r>
          </a:p>
          <a:p>
            <a:pPr algn="ctr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endParaRPr lang="es-ES" altLang="es-CO" sz="2200">
              <a:solidFill>
                <a:srgbClr val="1C6394"/>
              </a:solidFill>
            </a:endParaRP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Char char=""/>
            </a:pPr>
            <a:r>
              <a:rPr lang="es-ES" altLang="es-CO" sz="2200">
                <a:solidFill>
                  <a:srgbClr val="1C6394"/>
                </a:solidFill>
              </a:rPr>
              <a:t>Tomar conciencia de mis respuestas.</a:t>
            </a: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Char char=""/>
            </a:pPr>
            <a:r>
              <a:rPr lang="es-ES" altLang="es-CO" sz="2200">
                <a:solidFill>
                  <a:srgbClr val="1C6394"/>
                </a:solidFill>
              </a:rPr>
              <a:t>Elegir nuevas respuestas = cómo me gustaría responder</a:t>
            </a: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Char char=""/>
            </a:pPr>
            <a:r>
              <a:rPr lang="es-ES" altLang="es-CO" sz="2200">
                <a:solidFill>
                  <a:srgbClr val="1C6394"/>
                </a:solidFill>
              </a:rPr>
              <a:t>Practique continuamente las nuevas respuestas.</a:t>
            </a:r>
          </a:p>
          <a:p>
            <a:pPr algn="ctr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endParaRPr lang="es-CO" altLang="es-CO" sz="2200">
              <a:solidFill>
                <a:srgbClr val="990000"/>
              </a:solidFill>
            </a:endParaRPr>
          </a:p>
          <a:p>
            <a:pPr algn="ctr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r>
              <a:rPr lang="es-CO" altLang="es-CO" sz="2200">
                <a:solidFill>
                  <a:srgbClr val="990000"/>
                </a:solidFill>
              </a:rPr>
              <a:t>No puedo cambiar lo que está fuera de mi, </a:t>
            </a:r>
          </a:p>
          <a:p>
            <a:pPr algn="ctr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r>
              <a:rPr lang="es-CO" altLang="es-CO" sz="2200">
                <a:solidFill>
                  <a:srgbClr val="990000"/>
                </a:solidFill>
              </a:rPr>
              <a:t>pero si lo que está dentro.</a:t>
            </a: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Char char=""/>
            </a:pPr>
            <a:endParaRPr lang="es-ES" altLang="es-CO" sz="2200">
              <a:solidFill>
                <a:srgbClr val="1C6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6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355725" y="2203450"/>
            <a:ext cx="64452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altLang="es-CO" sz="6000" b="1">
                <a:solidFill>
                  <a:srgbClr val="1C6394"/>
                </a:solidFill>
                <a:hlinkClick r:id="rId2" action="ppaction://hlinkfile"/>
              </a:rPr>
              <a:t>¿Quién movió mi queso?</a:t>
            </a:r>
            <a:endParaRPr lang="es-CO" altLang="es-CO" sz="6000" b="1">
              <a:solidFill>
                <a:srgbClr val="1C6394"/>
              </a:solidFill>
            </a:endParaRPr>
          </a:p>
        </p:txBody>
      </p:sp>
      <p:sp>
        <p:nvSpPr>
          <p:cNvPr id="6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1200" b="1" kern="0" dirty="0" smtClean="0">
                <a:solidFill>
                  <a:srgbClr val="1C6394"/>
                </a:solidFill>
                <a:latin typeface="+mn-lt"/>
              </a:rPr>
              <a:t>Potenciando Nuestro Ser</a:t>
            </a:r>
          </a:p>
        </p:txBody>
      </p:sp>
      <p:sp>
        <p:nvSpPr>
          <p:cNvPr id="7" name="8 Título"/>
          <p:cNvSpPr>
            <a:spLocks noGrp="1"/>
          </p:cNvSpPr>
          <p:nvPr/>
        </p:nvSpPr>
        <p:spPr>
          <a:xfrm>
            <a:off x="1000100" y="164520"/>
            <a:ext cx="4724406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 ACTITUD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220261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7 Rectángulo"/>
          <p:cNvSpPr>
            <a:spLocks noChangeArrowheads="1"/>
          </p:cNvSpPr>
          <p:nvPr/>
        </p:nvSpPr>
        <p:spPr bwMode="auto">
          <a:xfrm>
            <a:off x="452438" y="1262063"/>
            <a:ext cx="8113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ct val="500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s-MX" altLang="es-CO" sz="2400" i="1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¿Quieres saber que estás atrayendo ahora a tu vida? </a:t>
            </a: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3762375" y="2835275"/>
            <a:ext cx="912813" cy="879475"/>
          </a:xfrm>
          <a:prstGeom prst="ellipse">
            <a:avLst/>
          </a:prstGeom>
          <a:gradFill flip="none" rotWithShape="1">
            <a:gsLst>
              <a:gs pos="50000">
                <a:schemeClr val="accent1">
                  <a:shade val="67500"/>
                  <a:satMod val="115000"/>
                </a:schemeClr>
              </a:gs>
              <a:gs pos="5000">
                <a:srgbClr val="99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400">
              <a:latin typeface="Comic Sans MS" pitchFamily="66" charset="0"/>
              <a:cs typeface="Arial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149350" y="1924050"/>
            <a:ext cx="6724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800">
                <a:solidFill>
                  <a:srgbClr val="99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PRINCIPIO DE LA CREACIÓN FÍSICA</a:t>
            </a:r>
            <a:endParaRPr lang="es-ES" altLang="es-CO" sz="2800">
              <a:solidFill>
                <a:srgbClr val="99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Arc 4"/>
          <p:cNvSpPr>
            <a:spLocks/>
          </p:cNvSpPr>
          <p:nvPr/>
        </p:nvSpPr>
        <p:spPr bwMode="auto">
          <a:xfrm>
            <a:off x="2809875" y="3078163"/>
            <a:ext cx="2862263" cy="1608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127" y="0"/>
                </a:moveTo>
                <a:cubicBezTo>
                  <a:pt x="12007" y="70"/>
                  <a:pt x="21600" y="9720"/>
                  <a:pt x="21600" y="21600"/>
                </a:cubicBezTo>
              </a:path>
              <a:path w="21600" h="21600" stroke="0" extrusionOk="0">
                <a:moveTo>
                  <a:pt x="127" y="0"/>
                </a:moveTo>
                <a:cubicBezTo>
                  <a:pt x="12007" y="70"/>
                  <a:pt x="21600" y="972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1C6394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 sz="24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2" name="Arc 5"/>
          <p:cNvSpPr>
            <a:spLocks/>
          </p:cNvSpPr>
          <p:nvPr/>
        </p:nvSpPr>
        <p:spPr bwMode="auto">
          <a:xfrm flipH="1">
            <a:off x="2809875" y="3090863"/>
            <a:ext cx="2862263" cy="15970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127" y="0"/>
                </a:moveTo>
                <a:cubicBezTo>
                  <a:pt x="12007" y="70"/>
                  <a:pt x="21600" y="9720"/>
                  <a:pt x="21600" y="21600"/>
                </a:cubicBezTo>
              </a:path>
              <a:path w="21600" h="21600" stroke="0" extrusionOk="0">
                <a:moveTo>
                  <a:pt x="127" y="0"/>
                </a:moveTo>
                <a:cubicBezTo>
                  <a:pt x="12007" y="70"/>
                  <a:pt x="21600" y="972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99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 sz="24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841500" y="4576763"/>
            <a:ext cx="1925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CO" sz="2400">
                <a:solidFill>
                  <a:srgbClr val="99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Pensamiento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465638" y="4616450"/>
            <a:ext cx="3209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CO" sz="2400">
                <a:solidFill>
                  <a:srgbClr val="1C639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Emoción/Sentimiento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551238" y="2417763"/>
            <a:ext cx="140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CO" sz="2400">
                <a:solidFill>
                  <a:srgbClr val="1C639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  <a:r>
              <a:rPr lang="es-ES" altLang="es-CO" sz="2400">
                <a:solidFill>
                  <a:srgbClr val="99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</a:t>
            </a:r>
            <a:r>
              <a:rPr lang="es-ES" altLang="es-CO" sz="2400">
                <a:solidFill>
                  <a:srgbClr val="1C639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</a:t>
            </a:r>
            <a:r>
              <a:rPr lang="es-ES" altLang="es-CO" sz="2400">
                <a:solidFill>
                  <a:srgbClr val="99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s-ES" altLang="es-CO" sz="2400">
                <a:solidFill>
                  <a:srgbClr val="1C639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</a:t>
            </a:r>
            <a:r>
              <a:rPr lang="es-ES" altLang="es-CO" sz="2400">
                <a:solidFill>
                  <a:srgbClr val="99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lang="es-ES" altLang="es-CO" sz="2400">
                <a:solidFill>
                  <a:srgbClr val="1C639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ó</a:t>
            </a:r>
            <a:r>
              <a:rPr lang="es-ES" altLang="es-CO" sz="2400">
                <a:solidFill>
                  <a:srgbClr val="99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55663" y="5176838"/>
            <a:ext cx="69469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CO" sz="2500" b="1" i="1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“Tus emociones tu ayudarán en el trayecto”</a:t>
            </a:r>
            <a:endParaRPr lang="es-ES" altLang="es-CO" sz="2500" b="1" i="1">
              <a:solidFill>
                <a:srgbClr val="1C6394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7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s-CO" sz="1200" b="1" kern="0" dirty="0" smtClean="0">
                <a:solidFill>
                  <a:srgbClr val="1C6394"/>
                </a:solidFill>
              </a:rPr>
              <a:t>Potenciando Nuestro Ser</a:t>
            </a:r>
          </a:p>
        </p:txBody>
      </p:sp>
      <p:sp>
        <p:nvSpPr>
          <p:cNvPr id="18" name="8 Título"/>
          <p:cNvSpPr>
            <a:spLocks noGrp="1"/>
          </p:cNvSpPr>
          <p:nvPr/>
        </p:nvSpPr>
        <p:spPr>
          <a:xfrm>
            <a:off x="1000100" y="142852"/>
            <a:ext cx="8143900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EL PRINCIPIO DE CREACIÓN FÍSICA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1095845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  <p:bldP spid="14" grpId="0"/>
      <p:bldP spid="15" grpId="0"/>
      <p:bldP spid="1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685800" y="1679575"/>
            <a:ext cx="77057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spcAft>
                <a:spcPct val="500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s-MX" altLang="es-CO" sz="2400" i="1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Pregúntate ¿cómo me siento?</a:t>
            </a:r>
          </a:p>
          <a:p>
            <a:pPr algn="just" eaLnBrk="1" hangingPunct="1">
              <a:spcBef>
                <a:spcPct val="50000"/>
              </a:spcBef>
              <a:spcAft>
                <a:spcPct val="500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s-MX" altLang="es-CO" sz="2400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Ahí encontrarás la respuesta a todo lo que te sucede... </a:t>
            </a:r>
          </a:p>
          <a:p>
            <a:pPr algn="just" eaLnBrk="1" hangingPunct="1">
              <a:spcBef>
                <a:spcPct val="50000"/>
              </a:spcBef>
              <a:spcAft>
                <a:spcPct val="5000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es-MX" altLang="es-CO" sz="2400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Si todo el tiempo estás de mal humor, es lógico que solo recibas cosas que no deseas o que tus condiciones de vida no sean como tu las desearías</a:t>
            </a:r>
            <a:endParaRPr lang="es-ES" altLang="es-CO" sz="2400">
              <a:solidFill>
                <a:srgbClr val="1C6394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s-CO" sz="1200" b="1" kern="0" dirty="0" smtClean="0">
                <a:solidFill>
                  <a:srgbClr val="1C6394"/>
                </a:solidFill>
              </a:rPr>
              <a:t>Potenciando Nuestro Ser</a:t>
            </a:r>
          </a:p>
        </p:txBody>
      </p:sp>
      <p:sp>
        <p:nvSpPr>
          <p:cNvPr id="7" name="8 Título"/>
          <p:cNvSpPr>
            <a:spLocks noGrp="1"/>
          </p:cNvSpPr>
          <p:nvPr/>
        </p:nvSpPr>
        <p:spPr>
          <a:xfrm>
            <a:off x="1000100" y="142852"/>
            <a:ext cx="703899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EL PODER DE LA ATRACCIÓN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36267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714375" y="1406525"/>
            <a:ext cx="71040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MX" altLang="es-CO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es necesario monitorear tus pensamientos todo el tiempo para saber que estás atrayendo, tus sentimientos son los mejores ayudantes </a:t>
            </a:r>
            <a:r>
              <a:rPr lang="es-MX" altLang="es-CO" b="1" u="sng">
                <a:solidFill>
                  <a:srgbClr val="99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que ellos te lo dirán:</a:t>
            </a:r>
            <a:endParaRPr lang="es-MX" altLang="es-CO">
              <a:solidFill>
                <a:srgbClr val="99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1978025" y="2633663"/>
            <a:ext cx="491013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altLang="es-CO" b="1">
                <a:solidFill>
                  <a:srgbClr val="1FB32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CUANDO TE ESTÁS SINTIENDO BIEN</a:t>
            </a:r>
            <a:r>
              <a:rPr lang="es-MX" altLang="es-CO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MX" altLang="es-CO" sz="1600">
                <a:solidFill>
                  <a:srgbClr val="1C639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Felicidad, alegría, optimismo, amor, pasión, esperanza, emoción, risas, compasión</a:t>
            </a:r>
          </a:p>
          <a:p>
            <a:pPr algn="ctr"/>
            <a:r>
              <a:rPr lang="es-MX" altLang="es-CO" b="1">
                <a:solidFill>
                  <a:srgbClr val="1FB32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Atraes cosas positivas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779588" y="4403725"/>
            <a:ext cx="55006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MX" altLang="es-CO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CUANDO TE ESTÁS SINTIENDO MAL</a:t>
            </a:r>
          </a:p>
          <a:p>
            <a:pPr algn="ctr"/>
            <a:r>
              <a:rPr lang="es-MX" altLang="es-CO" sz="1600">
                <a:solidFill>
                  <a:srgbClr val="1C6394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Enojo, envidia, rabia, depresión, tristeza, preocupación, soledad, culpa, vergüenza, odio, miedo, apatía.</a:t>
            </a:r>
          </a:p>
          <a:p>
            <a:pPr algn="ctr"/>
            <a:r>
              <a:rPr lang="es-MX" altLang="es-CO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Atraes cosas negativas</a:t>
            </a:r>
          </a:p>
        </p:txBody>
      </p:sp>
      <p:sp>
        <p:nvSpPr>
          <p:cNvPr id="8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s-CO" sz="1200" b="1" kern="0" dirty="0" smtClean="0">
                <a:solidFill>
                  <a:srgbClr val="1C6394"/>
                </a:solidFill>
              </a:rPr>
              <a:t>Potenciando Nuestro Ser</a:t>
            </a:r>
          </a:p>
        </p:txBody>
      </p:sp>
      <p:sp>
        <p:nvSpPr>
          <p:cNvPr id="9" name="8 Título"/>
          <p:cNvSpPr>
            <a:spLocks noGrp="1"/>
          </p:cNvSpPr>
          <p:nvPr/>
        </p:nvSpPr>
        <p:spPr>
          <a:xfrm>
            <a:off x="1000100" y="142852"/>
            <a:ext cx="703899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EL PODER DE LA ATRACCIÓN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69948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utoUpdateAnimBg="0"/>
      <p:bldP spid="162819" grpId="0" autoUpdateAnimBg="0"/>
      <p:bldP spid="162820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714375" y="1579563"/>
            <a:ext cx="71040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MX" altLang="es-CO" sz="3500">
                <a:solidFill>
                  <a:srgbClr val="1C6394"/>
                </a:solidFill>
              </a:rPr>
              <a:t>Para que una idea fluya al campo físico debes aprender a </a:t>
            </a:r>
            <a:r>
              <a:rPr lang="es-MX" altLang="es-CO" sz="3500" b="1" i="1">
                <a:solidFill>
                  <a:srgbClr val="990000"/>
                </a:solidFill>
              </a:rPr>
              <a:t>CONTEMPLAR</a:t>
            </a:r>
            <a:r>
              <a:rPr lang="es-MX" altLang="es-CO" sz="3500">
                <a:solidFill>
                  <a:srgbClr val="1C6394"/>
                </a:solidFill>
              </a:rPr>
              <a:t> lo que deseas en lugar de lo que no tienes</a:t>
            </a:r>
          </a:p>
        </p:txBody>
      </p:sp>
      <p:sp>
        <p:nvSpPr>
          <p:cNvPr id="4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s-CO" sz="1200" b="1" kern="0" dirty="0" smtClean="0">
                <a:solidFill>
                  <a:srgbClr val="1C6394"/>
                </a:solidFill>
              </a:rPr>
              <a:t>Potenciando Nuestro Ser</a:t>
            </a:r>
          </a:p>
        </p:txBody>
      </p:sp>
      <p:sp>
        <p:nvSpPr>
          <p:cNvPr id="5" name="8 Título"/>
          <p:cNvSpPr>
            <a:spLocks noGrp="1"/>
          </p:cNvSpPr>
          <p:nvPr/>
        </p:nvSpPr>
        <p:spPr>
          <a:xfrm>
            <a:off x="1000100" y="142852"/>
            <a:ext cx="703899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EL PODER DE LA ATRACCIÓN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22758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714375" y="1423988"/>
            <a:ext cx="71040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MX" altLang="es-CO" sz="2300" i="1">
                <a:solidFill>
                  <a:srgbClr val="1C6394"/>
                </a:solidFill>
              </a:rPr>
              <a:t>Da tu primer paso con fe, no es necesario que veas toda la escalera completa solo da tu primer paso</a:t>
            </a:r>
            <a:endParaRPr lang="es-MX" altLang="es-CO" sz="2300" b="1" i="1">
              <a:solidFill>
                <a:srgbClr val="1C6394"/>
              </a:solidFill>
            </a:endParaRPr>
          </a:p>
          <a:p>
            <a:pPr algn="r" eaLnBrk="1" hangingPunct="1"/>
            <a:r>
              <a:rPr lang="es-MX" altLang="es-CO" sz="2000" b="1" i="1">
                <a:solidFill>
                  <a:srgbClr val="990000"/>
                </a:solidFill>
              </a:rPr>
              <a:t>Martin Luther King Jr.</a:t>
            </a: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714375" y="2976563"/>
            <a:ext cx="710406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MX" altLang="es-CO" i="1">
                <a:solidFill>
                  <a:srgbClr val="1C6394"/>
                </a:solidFill>
              </a:rPr>
              <a:t>Todo lo que somos es el resultado de nuestros pensamientos </a:t>
            </a:r>
          </a:p>
          <a:p>
            <a:pPr algn="r" eaLnBrk="1" hangingPunct="1"/>
            <a:r>
              <a:rPr lang="es-MX" altLang="es-CO" sz="2000" b="1" i="1">
                <a:solidFill>
                  <a:srgbClr val="990000"/>
                </a:solidFill>
              </a:rPr>
              <a:t>Budha</a:t>
            </a:r>
          </a:p>
        </p:txBody>
      </p:sp>
      <p:sp>
        <p:nvSpPr>
          <p:cNvPr id="165897" name="Rectangle 9"/>
          <p:cNvSpPr>
            <a:spLocks noChangeArrowheads="1"/>
          </p:cNvSpPr>
          <p:nvPr/>
        </p:nvSpPr>
        <p:spPr bwMode="auto">
          <a:xfrm>
            <a:off x="714375" y="4557713"/>
            <a:ext cx="71040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MX" altLang="es-CO" sz="2300" i="1">
                <a:solidFill>
                  <a:srgbClr val="1C6394"/>
                </a:solidFill>
              </a:rPr>
              <a:t>La imaginación lo es todo, es una visión anticipada de las atracciones de vida  que vendrán</a:t>
            </a:r>
          </a:p>
          <a:p>
            <a:pPr algn="r" eaLnBrk="1" hangingPunct="1"/>
            <a:r>
              <a:rPr lang="es-MX" altLang="es-CO" sz="2000" b="1" i="1">
                <a:solidFill>
                  <a:srgbClr val="990000"/>
                </a:solidFill>
              </a:rPr>
              <a:t>Einstein</a:t>
            </a:r>
          </a:p>
        </p:txBody>
      </p:sp>
      <p:sp>
        <p:nvSpPr>
          <p:cNvPr id="7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s-CO" sz="1200" b="1" kern="0" dirty="0" smtClean="0">
                <a:solidFill>
                  <a:srgbClr val="1C6394"/>
                </a:solidFill>
              </a:rPr>
              <a:t>Potenciando Nuestro Ser</a:t>
            </a:r>
          </a:p>
        </p:txBody>
      </p:sp>
      <p:sp>
        <p:nvSpPr>
          <p:cNvPr id="8" name="8 Título"/>
          <p:cNvSpPr>
            <a:spLocks noGrp="1"/>
          </p:cNvSpPr>
          <p:nvPr/>
        </p:nvSpPr>
        <p:spPr>
          <a:xfrm>
            <a:off x="1000100" y="142852"/>
            <a:ext cx="703899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EL PODER DE LA ATRACCIÓN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419102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5" grpId="0" autoUpdateAnimBg="0"/>
      <p:bldP spid="165896" grpId="0" autoUpdateAnimBg="0"/>
      <p:bldP spid="16589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317500" y="1147763"/>
            <a:ext cx="8672513" cy="4487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just" defTabSz="7620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defRPr/>
            </a:pPr>
            <a:r>
              <a:rPr lang="es-ES_tradnl" sz="2400" i="1" dirty="0">
                <a:solidFill>
                  <a:srgbClr val="1C6394"/>
                </a:solidFill>
                <a:latin typeface="Arial Black" pitchFamily="34" charset="0"/>
              </a:rPr>
              <a:t>“… por tanto os digo: Conoce a tu grupo y conócete a ti mismo; en cien proyectos nunca saldrán derrotados. Si eres ignorante de tu equipo, pero te conoces a ti mismo, tus oportunidades de ganar o perder son las mismas. Si eres ignorante de tu equipo y de ti mismo, puedes estar seguro de ser derrotado en cada proyecto”</a:t>
            </a:r>
          </a:p>
          <a:p>
            <a:pPr algn="r" defTabSz="7620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defRPr/>
            </a:pPr>
            <a:r>
              <a:rPr lang="es-ES_tradnl" sz="2400" dirty="0" err="1">
                <a:solidFill>
                  <a:srgbClr val="1C6394"/>
                </a:solidFill>
                <a:latin typeface="Arial Black" pitchFamily="34" charset="0"/>
              </a:rPr>
              <a:t>Sun</a:t>
            </a:r>
            <a:r>
              <a:rPr lang="es-ES_tradnl" sz="2400" dirty="0">
                <a:solidFill>
                  <a:srgbClr val="1C6394"/>
                </a:solidFill>
                <a:latin typeface="Arial Black" pitchFamily="34" charset="0"/>
              </a:rPr>
              <a:t> </a:t>
            </a:r>
            <a:r>
              <a:rPr lang="es-ES_tradnl" sz="2400" dirty="0" err="1">
                <a:solidFill>
                  <a:srgbClr val="1C6394"/>
                </a:solidFill>
                <a:latin typeface="Arial Black" pitchFamily="34" charset="0"/>
              </a:rPr>
              <a:t>Tzu</a:t>
            </a:r>
            <a:r>
              <a:rPr lang="es-ES_tradnl" sz="2400" dirty="0">
                <a:solidFill>
                  <a:srgbClr val="1C6394"/>
                </a:solidFill>
                <a:latin typeface="Arial Black" pitchFamily="34" charset="0"/>
              </a:rPr>
              <a:t> – Estratega chino</a:t>
            </a:r>
            <a:endParaRPr lang="es-ES_tradnl" sz="2400" dirty="0">
              <a:solidFill>
                <a:srgbClr val="1C6394"/>
              </a:solidFill>
              <a:latin typeface="+mj-lt"/>
            </a:endParaRPr>
          </a:p>
        </p:txBody>
      </p:sp>
      <p:sp>
        <p:nvSpPr>
          <p:cNvPr id="7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42676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903288" y="1646238"/>
            <a:ext cx="75342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9D7E3F"/>
              </a:buClr>
              <a:buSzPct val="120000"/>
              <a:buFont typeface="Wingdings 3" panose="05040102010807070707" pitchFamily="18" charset="2"/>
              <a:buNone/>
            </a:pPr>
            <a:r>
              <a:rPr lang="es-CO" altLang="es-CO" sz="3500" i="1">
                <a:solidFill>
                  <a:srgbClr val="1C6394"/>
                </a:solidFill>
              </a:rPr>
              <a:t>“En la vida no recibes aquello que quieres, sino aquello en lo que te enfocas”.</a:t>
            </a:r>
          </a:p>
          <a:p>
            <a:pPr algn="r" eaLnBrk="1" hangingPunct="1">
              <a:lnSpc>
                <a:spcPct val="150000"/>
              </a:lnSpc>
              <a:buClr>
                <a:srgbClr val="9D7E3F"/>
              </a:buClr>
              <a:buSzPct val="120000"/>
              <a:buFont typeface="Wingdings 3" panose="05040102010807070707" pitchFamily="18" charset="2"/>
              <a:buNone/>
            </a:pPr>
            <a:r>
              <a:rPr lang="es-CO" altLang="es-CO" sz="3500">
                <a:solidFill>
                  <a:srgbClr val="990000"/>
                </a:solidFill>
              </a:rPr>
              <a:t>Carlos Marín</a:t>
            </a:r>
          </a:p>
        </p:txBody>
      </p:sp>
      <p:sp>
        <p:nvSpPr>
          <p:cNvPr id="7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s-CO" sz="1200" b="1" kern="0" dirty="0" smtClean="0">
                <a:solidFill>
                  <a:srgbClr val="1C6394"/>
                </a:solidFill>
              </a:rPr>
              <a:t>Potenciando Nuestro Ser</a:t>
            </a:r>
          </a:p>
        </p:txBody>
      </p:sp>
      <p:sp>
        <p:nvSpPr>
          <p:cNvPr id="8" name="8 Título"/>
          <p:cNvSpPr>
            <a:spLocks noGrp="1"/>
          </p:cNvSpPr>
          <p:nvPr/>
        </p:nvSpPr>
        <p:spPr>
          <a:xfrm>
            <a:off x="1000100" y="142852"/>
            <a:ext cx="703899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TÉCNICA DE INCUBACIÓN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1382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909888" y="3024188"/>
            <a:ext cx="209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>
                <a:solidFill>
                  <a:srgbClr val="990000"/>
                </a:solidFill>
              </a:rPr>
              <a:t>2 Tipos de Sueños</a:t>
            </a:r>
            <a:endParaRPr lang="es-ES" altLang="es-CO">
              <a:solidFill>
                <a:srgbClr val="990000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802313" y="3768725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000">
                <a:solidFill>
                  <a:srgbClr val="1C6394"/>
                </a:solidFill>
              </a:rPr>
              <a:t>Financieros</a:t>
            </a:r>
            <a:endParaRPr lang="es-ES" altLang="es-CO" sz="2000">
              <a:solidFill>
                <a:srgbClr val="1C6394"/>
              </a:solidFill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250950" y="3616325"/>
            <a:ext cx="1654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2000">
                <a:solidFill>
                  <a:srgbClr val="1C6394"/>
                </a:solidFill>
              </a:rPr>
              <a:t>Afectivos</a:t>
            </a:r>
          </a:p>
          <a:p>
            <a:pPr algn="ctr" eaLnBrk="1" hangingPunct="1"/>
            <a:r>
              <a:rPr lang="es-CO" altLang="es-CO" sz="2000">
                <a:solidFill>
                  <a:srgbClr val="1C6394"/>
                </a:solidFill>
              </a:rPr>
              <a:t>Emocionales</a:t>
            </a:r>
            <a:endParaRPr lang="es-ES" altLang="es-CO" sz="2000">
              <a:solidFill>
                <a:srgbClr val="1C6394"/>
              </a:solidFill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055688" y="2027238"/>
            <a:ext cx="7534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9D7E3F"/>
              </a:buClr>
              <a:buSzPct val="120000"/>
              <a:buFontTx/>
              <a:buBlip>
                <a:blip r:embed="rId2"/>
              </a:buBlip>
            </a:pPr>
            <a:r>
              <a:rPr lang="es-CO" altLang="es-CO" sz="2200">
                <a:solidFill>
                  <a:srgbClr val="1C6394"/>
                </a:solidFill>
              </a:rPr>
              <a:t>Visualización sin límite de nuestros deseos.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9D7E3F"/>
              </a:buClr>
              <a:buSzPct val="120000"/>
              <a:buFontTx/>
              <a:buBlip>
                <a:blip r:embed="rId2"/>
              </a:buBlip>
            </a:pPr>
            <a:r>
              <a:rPr lang="es-CO" altLang="es-CO" sz="2200">
                <a:solidFill>
                  <a:srgbClr val="1C6394"/>
                </a:solidFill>
              </a:rPr>
              <a:t>Toda realidad es creada primero en un pensamiento</a:t>
            </a:r>
            <a:endParaRPr lang="es-ES" altLang="es-CO" sz="2200">
              <a:solidFill>
                <a:srgbClr val="1C6394"/>
              </a:solidFill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2419350" y="3294063"/>
            <a:ext cx="1901825" cy="401637"/>
          </a:xfrm>
          <a:prstGeom prst="line">
            <a:avLst/>
          </a:prstGeom>
          <a:noFill/>
          <a:ln w="9525">
            <a:solidFill>
              <a:srgbClr val="C0A06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4713288" y="3294063"/>
            <a:ext cx="1943100" cy="417512"/>
          </a:xfrm>
          <a:prstGeom prst="line">
            <a:avLst/>
          </a:prstGeom>
          <a:noFill/>
          <a:ln w="9525">
            <a:solidFill>
              <a:srgbClr val="C0A06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225800" y="4497388"/>
            <a:ext cx="226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000">
                <a:solidFill>
                  <a:srgbClr val="990000"/>
                </a:solidFill>
              </a:rPr>
              <a:t>Necesita Cambios</a:t>
            </a:r>
            <a:endParaRPr lang="es-ES" altLang="es-CO" sz="2000">
              <a:solidFill>
                <a:srgbClr val="990000"/>
              </a:solidFill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2173288" y="4194175"/>
            <a:ext cx="2320925" cy="301625"/>
          </a:xfrm>
          <a:prstGeom prst="line">
            <a:avLst/>
          </a:prstGeom>
          <a:noFill/>
          <a:ln w="9525">
            <a:solidFill>
              <a:srgbClr val="C0A06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4597400" y="4092575"/>
            <a:ext cx="2089150" cy="403225"/>
          </a:xfrm>
          <a:prstGeom prst="line">
            <a:avLst/>
          </a:prstGeom>
          <a:noFill/>
          <a:ln w="9525">
            <a:solidFill>
              <a:srgbClr val="C0A06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2347913" y="4838700"/>
            <a:ext cx="2162175" cy="427038"/>
          </a:xfrm>
          <a:prstGeom prst="line">
            <a:avLst/>
          </a:prstGeom>
          <a:noFill/>
          <a:ln w="9525">
            <a:solidFill>
              <a:srgbClr val="C0A06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4902200" y="4838700"/>
            <a:ext cx="1930400" cy="427038"/>
          </a:xfrm>
          <a:prstGeom prst="line">
            <a:avLst/>
          </a:prstGeom>
          <a:noFill/>
          <a:ln w="9525">
            <a:solidFill>
              <a:srgbClr val="C0A06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5141913" y="5265738"/>
            <a:ext cx="257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000">
                <a:solidFill>
                  <a:srgbClr val="1C6394"/>
                </a:solidFill>
              </a:rPr>
              <a:t>Fuentes Económicas</a:t>
            </a:r>
            <a:endParaRPr lang="es-ES" altLang="es-CO" sz="2000">
              <a:solidFill>
                <a:srgbClr val="1C6394"/>
              </a:solidFill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1739900" y="5265738"/>
            <a:ext cx="96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2000">
                <a:solidFill>
                  <a:srgbClr val="1C6394"/>
                </a:solidFill>
              </a:rPr>
              <a:t>Actitud</a:t>
            </a:r>
            <a:endParaRPr lang="es-ES" altLang="es-CO" sz="2000">
              <a:solidFill>
                <a:srgbClr val="1C6394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630238" y="1165225"/>
            <a:ext cx="73914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3500">
                <a:solidFill>
                  <a:srgbClr val="990000"/>
                </a:solidFill>
                <a:cs typeface="Arial" panose="020B0604020202020204" pitchFamily="34" charset="0"/>
              </a:rPr>
              <a:t>SUEÑOS</a:t>
            </a:r>
            <a:endParaRPr lang="es-ES" altLang="es-CO" sz="3500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  <p:sp>
        <p:nvSpPr>
          <p:cNvPr id="19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s-CO" sz="1200" b="1" kern="0" dirty="0" smtClean="0">
                <a:solidFill>
                  <a:srgbClr val="1C6394"/>
                </a:solidFill>
              </a:rPr>
              <a:t>Potenciando Nuestro Ser</a:t>
            </a:r>
          </a:p>
        </p:txBody>
      </p:sp>
      <p:sp>
        <p:nvSpPr>
          <p:cNvPr id="20" name="8 Título"/>
          <p:cNvSpPr>
            <a:spLocks noGrp="1"/>
          </p:cNvSpPr>
          <p:nvPr/>
        </p:nvSpPr>
        <p:spPr>
          <a:xfrm>
            <a:off x="1000100" y="142852"/>
            <a:ext cx="703899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TÉCNICA DE INCUBACIÓN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1224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37894" grpId="0"/>
      <p:bldP spid="37895" grpId="0" build="p"/>
      <p:bldP spid="37896" grpId="0" animBg="1"/>
      <p:bldP spid="37897" grpId="0" animBg="1"/>
      <p:bldP spid="37898" grpId="0"/>
      <p:bldP spid="37899" grpId="0" animBg="1"/>
      <p:bldP spid="37900" grpId="0" animBg="1"/>
      <p:bldP spid="37901" grpId="0" animBg="1"/>
      <p:bldP spid="37902" grpId="0" animBg="1"/>
      <p:bldP spid="37903" grpId="0"/>
      <p:bldP spid="37904" grpId="0"/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0 Documento"/>
          <p:cNvSpPr>
            <a:spLocks noChangeArrowheads="1"/>
          </p:cNvSpPr>
          <p:nvPr/>
        </p:nvSpPr>
        <p:spPr bwMode="auto">
          <a:xfrm>
            <a:off x="1000125" y="1214438"/>
            <a:ext cx="3643313" cy="2000250"/>
          </a:xfrm>
          <a:prstGeom prst="flowChartDocument">
            <a:avLst/>
          </a:prstGeom>
          <a:solidFill>
            <a:schemeClr val="accent1"/>
          </a:solidFill>
          <a:ln w="9525" algn="ctr">
            <a:solidFill>
              <a:srgbClr val="E6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CO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14375" y="1285875"/>
            <a:ext cx="4286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3000" b="1">
                <a:solidFill>
                  <a:srgbClr val="990000"/>
                </a:solidFill>
                <a:cs typeface="Arial" panose="020B0604020202020204" pitchFamily="34" charset="0"/>
              </a:rPr>
              <a:t>CONSTRUIR UN MAPA DE SUEÑOS</a:t>
            </a:r>
          </a:p>
        </p:txBody>
      </p:sp>
      <p:sp>
        <p:nvSpPr>
          <p:cNvPr id="19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s-CO" sz="1200" b="1" kern="0" dirty="0" smtClean="0">
                <a:solidFill>
                  <a:srgbClr val="1C6394"/>
                </a:solidFill>
              </a:rPr>
              <a:t>Potenciando Nuestro Ser</a:t>
            </a:r>
          </a:p>
        </p:txBody>
      </p:sp>
      <p:sp>
        <p:nvSpPr>
          <p:cNvPr id="20" name="8 Título"/>
          <p:cNvSpPr>
            <a:spLocks noGrp="1"/>
          </p:cNvSpPr>
          <p:nvPr/>
        </p:nvSpPr>
        <p:spPr>
          <a:xfrm>
            <a:off x="1000100" y="142852"/>
            <a:ext cx="703899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TÉCNICA DE INCUBACIÓN</a:t>
            </a:r>
            <a:endParaRPr lang="es-CO" sz="3000" dirty="0"/>
          </a:p>
        </p:txBody>
      </p:sp>
      <p:sp>
        <p:nvSpPr>
          <p:cNvPr id="29702" name="21 Llamada de nube"/>
          <p:cNvSpPr>
            <a:spLocks noChangeArrowheads="1"/>
          </p:cNvSpPr>
          <p:nvPr/>
        </p:nvSpPr>
        <p:spPr bwMode="auto">
          <a:xfrm>
            <a:off x="4214813" y="3000375"/>
            <a:ext cx="4286250" cy="2143125"/>
          </a:xfrm>
          <a:prstGeom prst="cloudCallout">
            <a:avLst>
              <a:gd name="adj1" fmla="val -46079"/>
              <a:gd name="adj2" fmla="val 67477"/>
            </a:avLst>
          </a:prstGeom>
          <a:solidFill>
            <a:schemeClr val="accent1"/>
          </a:solidFill>
          <a:ln w="9525" algn="ctr">
            <a:solidFill>
              <a:srgbClr val="E6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CO"/>
          </a:p>
        </p:txBody>
      </p:sp>
      <p:sp>
        <p:nvSpPr>
          <p:cNvPr id="29703" name="22 Rectángulo"/>
          <p:cNvSpPr>
            <a:spLocks noChangeArrowheads="1"/>
          </p:cNvSpPr>
          <p:nvPr/>
        </p:nvSpPr>
        <p:spPr bwMode="auto">
          <a:xfrm>
            <a:off x="4429125" y="3429000"/>
            <a:ext cx="3500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3000" b="1">
                <a:solidFill>
                  <a:srgbClr val="990000"/>
                </a:solidFill>
                <a:cs typeface="Arial" panose="020B0604020202020204" pitchFamily="34" charset="0"/>
              </a:rPr>
              <a:t>EJERCICIO DE VISUALIZACIÓN</a:t>
            </a:r>
            <a:endParaRPr lang="es-ES" altLang="es-CO" sz="3000" b="1">
              <a:solidFill>
                <a:srgbClr val="99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1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809625" y="1676400"/>
            <a:ext cx="75342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CO" altLang="es-CO" sz="3200" i="1">
                <a:solidFill>
                  <a:srgbClr val="1C6394"/>
                </a:solidFill>
              </a:rPr>
              <a:t>Mis sueños son la materia prima de Dios para hacer realidad su plan en mi vida. Estoy preparado para triunfar.</a:t>
            </a:r>
          </a:p>
          <a:p>
            <a:pPr algn="r" eaLnBrk="1" hangingPunct="1">
              <a:spcBef>
                <a:spcPct val="50000"/>
              </a:spcBef>
            </a:pPr>
            <a:r>
              <a:rPr lang="es-CO" altLang="es-CO" sz="2700">
                <a:solidFill>
                  <a:srgbClr val="990000"/>
                </a:solidFill>
              </a:rPr>
              <a:t>El Poder de la Palabra</a:t>
            </a:r>
            <a:br>
              <a:rPr lang="es-CO" altLang="es-CO" sz="2700">
                <a:solidFill>
                  <a:srgbClr val="990000"/>
                </a:solidFill>
              </a:rPr>
            </a:br>
            <a:r>
              <a:rPr lang="es-CO" altLang="es-CO" sz="2700">
                <a:solidFill>
                  <a:srgbClr val="990000"/>
                </a:solidFill>
              </a:rPr>
              <a:t>Nelson Abdul</a:t>
            </a:r>
          </a:p>
        </p:txBody>
      </p:sp>
      <p:sp>
        <p:nvSpPr>
          <p:cNvPr id="5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s-CO" sz="1200" b="1" kern="0" dirty="0" smtClean="0">
                <a:solidFill>
                  <a:srgbClr val="1C6394"/>
                </a:solidFill>
              </a:rPr>
              <a:t>Potenciando Nuestro Ser</a:t>
            </a:r>
          </a:p>
        </p:txBody>
      </p:sp>
      <p:sp>
        <p:nvSpPr>
          <p:cNvPr id="6" name="8 Título"/>
          <p:cNvSpPr>
            <a:spLocks noGrp="1"/>
          </p:cNvSpPr>
          <p:nvPr/>
        </p:nvSpPr>
        <p:spPr>
          <a:xfrm>
            <a:off x="1000100" y="142852"/>
            <a:ext cx="703899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TÉCNICA DE INCUBACIÓN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22638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7038" y="1738313"/>
            <a:ext cx="8288337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2925" indent="-542925">
              <a:spcBef>
                <a:spcPct val="25000"/>
              </a:spcBef>
              <a:spcAft>
                <a:spcPct val="25000"/>
              </a:spcAft>
              <a:defRPr/>
            </a:pPr>
            <a:r>
              <a:rPr lang="es-ES" sz="3300" dirty="0">
                <a:solidFill>
                  <a:srgbClr val="1C6394"/>
                </a:solidFill>
              </a:rPr>
              <a:t>Para que se dé, debes ser congruente en:</a:t>
            </a:r>
          </a:p>
          <a:p>
            <a:pPr marL="1692275" indent="-542925">
              <a:spcBef>
                <a:spcPct val="25000"/>
              </a:spcBef>
              <a:spcAft>
                <a:spcPct val="25000"/>
              </a:spcAft>
              <a:buFont typeface="Symbol" pitchFamily="18" charset="2"/>
              <a:buBlip>
                <a:blip r:embed="rId3"/>
              </a:buBlip>
              <a:defRPr/>
            </a:pPr>
            <a:r>
              <a:rPr lang="es-ES" sz="3000" dirty="0">
                <a:solidFill>
                  <a:srgbClr val="1C6394"/>
                </a:solidFill>
              </a:rPr>
              <a:t>Pensamientos y Sentimientos</a:t>
            </a:r>
          </a:p>
          <a:p>
            <a:pPr marL="1692275" indent="-542925">
              <a:spcBef>
                <a:spcPct val="25000"/>
              </a:spcBef>
              <a:spcAft>
                <a:spcPct val="25000"/>
              </a:spcAft>
              <a:buFont typeface="Symbol" pitchFamily="18" charset="2"/>
              <a:buBlip>
                <a:blip r:embed="rId3"/>
              </a:buBlip>
              <a:defRPr/>
            </a:pPr>
            <a:r>
              <a:rPr lang="es-ES" sz="3000" dirty="0">
                <a:solidFill>
                  <a:srgbClr val="1C6394"/>
                </a:solidFill>
              </a:rPr>
              <a:t>La Palabra</a:t>
            </a:r>
          </a:p>
          <a:p>
            <a:pPr marL="1692275" indent="-542925">
              <a:spcBef>
                <a:spcPct val="25000"/>
              </a:spcBef>
              <a:spcAft>
                <a:spcPct val="25000"/>
              </a:spcAft>
              <a:buFont typeface="Symbol" pitchFamily="18" charset="2"/>
              <a:buBlip>
                <a:blip r:embed="rId3"/>
              </a:buBlip>
              <a:defRPr/>
            </a:pPr>
            <a:r>
              <a:rPr lang="es-ES" sz="3000" dirty="0">
                <a:solidFill>
                  <a:srgbClr val="1C6394"/>
                </a:solidFill>
              </a:rPr>
              <a:t>Los Sueños</a:t>
            </a:r>
          </a:p>
          <a:p>
            <a:pPr marL="1692275" indent="-542925">
              <a:spcBef>
                <a:spcPct val="25000"/>
              </a:spcBef>
              <a:spcAft>
                <a:spcPct val="25000"/>
              </a:spcAft>
              <a:buFont typeface="Symbol" pitchFamily="18" charset="2"/>
              <a:buBlip>
                <a:blip r:embed="rId3"/>
              </a:buBlip>
              <a:defRPr/>
            </a:pPr>
            <a:r>
              <a:rPr lang="es-ES" sz="3000" dirty="0">
                <a:solidFill>
                  <a:srgbClr val="1C6394"/>
                </a:solidFill>
              </a:rPr>
              <a:t>y La Gratitud</a:t>
            </a:r>
            <a:endParaRPr lang="es-CO" sz="3000" dirty="0">
              <a:solidFill>
                <a:srgbClr val="1C6394"/>
              </a:solidFill>
            </a:endParaRPr>
          </a:p>
        </p:txBody>
      </p:sp>
      <p:sp>
        <p:nvSpPr>
          <p:cNvPr id="5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s-CO" sz="1200" b="1" kern="0" dirty="0" smtClean="0">
                <a:solidFill>
                  <a:srgbClr val="1C6394"/>
                </a:solidFill>
              </a:rPr>
              <a:t>Potenciando Nuestro Ser</a:t>
            </a:r>
          </a:p>
        </p:txBody>
      </p:sp>
      <p:sp>
        <p:nvSpPr>
          <p:cNvPr id="7" name="8 Título"/>
          <p:cNvSpPr>
            <a:spLocks noGrp="1"/>
          </p:cNvSpPr>
          <p:nvPr/>
        </p:nvSpPr>
        <p:spPr>
          <a:xfrm>
            <a:off x="1000100" y="142852"/>
            <a:ext cx="703899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EL PODER DE LA ATRACCIÓN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34251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654050" y="1885950"/>
            <a:ext cx="7786688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s-ES" altLang="es-CO" sz="5000">
                <a:solidFill>
                  <a:srgbClr val="1C6394"/>
                </a:solidFill>
              </a:rPr>
              <a:t>CREENCIA QUE NO ADMITE DISCUSIÓN</a:t>
            </a:r>
          </a:p>
        </p:txBody>
      </p:sp>
      <p:sp>
        <p:nvSpPr>
          <p:cNvPr id="5" name="8 Título"/>
          <p:cNvSpPr>
            <a:spLocks noGrp="1"/>
          </p:cNvSpPr>
          <p:nvPr/>
        </p:nvSpPr>
        <p:spPr>
          <a:xfrm>
            <a:off x="1000100" y="142852"/>
            <a:ext cx="6072230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PARADIGMAS Y CAMBIOS</a:t>
            </a:r>
            <a:endParaRPr lang="es-CO" sz="3000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969963"/>
            <a:ext cx="8229600" cy="1143000"/>
          </a:xfrm>
        </p:spPr>
        <p:txBody>
          <a:bodyPr/>
          <a:lstStyle/>
          <a:p>
            <a:pPr eaLnBrk="1" hangingPunct="1"/>
            <a:r>
              <a:rPr lang="es-CO" altLang="es-CO" smtClean="0"/>
              <a:t>¿Qué es un PARADIGMA?</a:t>
            </a:r>
            <a:endParaRPr lang="es-ES" altLang="es-CO" smtClean="0"/>
          </a:p>
        </p:txBody>
      </p:sp>
    </p:spTree>
    <p:extLst>
      <p:ext uri="{BB962C8B-B14F-4D97-AF65-F5344CB8AC3E}">
        <p14:creationId xmlns:p14="http://schemas.microsoft.com/office/powerpoint/2010/main" val="1081019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" y="1958975"/>
            <a:ext cx="76835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Clr>
                <a:srgbClr val="9D7E3F"/>
              </a:buClr>
              <a:buSzPct val="120000"/>
              <a:defRPr/>
            </a:pPr>
            <a:r>
              <a:rPr lang="es-ES" dirty="0">
                <a:solidFill>
                  <a:srgbClr val="990000"/>
                </a:solidFill>
                <a:latin typeface="Arial Black" pitchFamily="34" charset="0"/>
              </a:rPr>
              <a:t>Creencia = Agüero:</a:t>
            </a:r>
          </a:p>
          <a:p>
            <a:pPr marL="442913" indent="-442913" algn="just" fontAlgn="auto">
              <a:spcBef>
                <a:spcPts val="600"/>
              </a:spcBef>
              <a:spcAft>
                <a:spcPts val="600"/>
              </a:spcAft>
              <a:buClr>
                <a:srgbClr val="9D7E3F"/>
              </a:buClr>
              <a:buSzPct val="120000"/>
              <a:buFontTx/>
              <a:buBlip>
                <a:blip r:embed="rId3"/>
              </a:buBlip>
              <a:defRPr/>
            </a:pPr>
            <a:r>
              <a:rPr lang="es-ES" sz="2200" i="1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Gato negro</a:t>
            </a:r>
          </a:p>
          <a:p>
            <a:pPr marL="442913" indent="-442913" algn="just" fontAlgn="auto">
              <a:spcBef>
                <a:spcPts val="600"/>
              </a:spcBef>
              <a:spcAft>
                <a:spcPts val="600"/>
              </a:spcAft>
              <a:buClr>
                <a:srgbClr val="9D7E3F"/>
              </a:buClr>
              <a:buSzPct val="120000"/>
              <a:buFontTx/>
              <a:buBlip>
                <a:blip r:embed="rId3"/>
              </a:buBlip>
              <a:defRPr/>
            </a:pPr>
            <a:r>
              <a:rPr lang="es-CO" sz="2200" i="1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La escalera</a:t>
            </a:r>
          </a:p>
          <a:p>
            <a:pPr marL="442913" indent="-442913" algn="just" fontAlgn="auto">
              <a:spcBef>
                <a:spcPts val="600"/>
              </a:spcBef>
              <a:spcAft>
                <a:spcPts val="600"/>
              </a:spcAft>
              <a:buClr>
                <a:srgbClr val="9D7E3F"/>
              </a:buClr>
              <a:buSzPct val="120000"/>
              <a:buFontTx/>
              <a:buBlip>
                <a:blip r:embed="rId3"/>
              </a:buBlip>
              <a:defRPr/>
            </a:pPr>
            <a:r>
              <a:rPr lang="es-CO" sz="2200" i="1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La sal</a:t>
            </a:r>
          </a:p>
          <a:p>
            <a:pPr marL="442913" indent="-442913" algn="just" fontAlgn="auto">
              <a:spcBef>
                <a:spcPts val="600"/>
              </a:spcBef>
              <a:spcAft>
                <a:spcPts val="600"/>
              </a:spcAft>
              <a:buClr>
                <a:srgbClr val="9D7E3F"/>
              </a:buClr>
              <a:buSzPct val="120000"/>
              <a:buFontTx/>
              <a:buBlip>
                <a:blip r:embed="rId3"/>
              </a:buBlip>
              <a:defRPr/>
            </a:pPr>
            <a:r>
              <a:rPr lang="es-CO" sz="2200" i="1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El espejo</a:t>
            </a:r>
          </a:p>
          <a:p>
            <a:pPr marL="442913" indent="-442913" algn="just" fontAlgn="auto">
              <a:spcBef>
                <a:spcPts val="600"/>
              </a:spcBef>
              <a:spcAft>
                <a:spcPts val="600"/>
              </a:spcAft>
              <a:buClr>
                <a:srgbClr val="9D7E3F"/>
              </a:buClr>
              <a:buSzPct val="120000"/>
              <a:buFontTx/>
              <a:buBlip>
                <a:blip r:embed="rId3"/>
              </a:buBlip>
              <a:defRPr/>
            </a:pPr>
            <a:r>
              <a:rPr lang="es-CO" sz="2200" i="1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Las papás en navidad</a:t>
            </a:r>
          </a:p>
          <a:p>
            <a:pPr marL="987425" lvl="1" indent="-350838" algn="just" fontAlgn="auto">
              <a:spcBef>
                <a:spcPct val="40000"/>
              </a:spcBef>
              <a:spcAft>
                <a:spcPts val="0"/>
              </a:spcAft>
              <a:buClr>
                <a:srgbClr val="9D7E3F"/>
              </a:buClr>
              <a:buSzPct val="120000"/>
              <a:defRPr/>
            </a:pPr>
            <a:endParaRPr lang="es-CO" dirty="0">
              <a:solidFill>
                <a:schemeClr val="folHlink"/>
              </a:solidFill>
              <a:latin typeface="Arial Black" pitchFamily="34" charset="0"/>
            </a:endParaRPr>
          </a:p>
          <a:p>
            <a:pPr marL="457200" indent="-457200" algn="ctr" fontAlgn="auto">
              <a:spcBef>
                <a:spcPct val="40000"/>
              </a:spcBef>
              <a:spcAft>
                <a:spcPts val="0"/>
              </a:spcAft>
              <a:buClr>
                <a:srgbClr val="9D7E3F"/>
              </a:buClr>
              <a:buSzPct val="120000"/>
              <a:defRPr/>
            </a:pPr>
            <a:r>
              <a:rPr lang="es-CO" b="1" dirty="0">
                <a:solidFill>
                  <a:srgbClr val="990000"/>
                </a:solidFill>
                <a:latin typeface="+mn-lt"/>
              </a:rPr>
              <a:t>Crear nuevos paradigmas / Disposición al cambio, a la novedad</a:t>
            </a:r>
            <a:endParaRPr lang="es-ES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969963"/>
            <a:ext cx="8486775" cy="1143000"/>
          </a:xfrm>
        </p:spPr>
        <p:txBody>
          <a:bodyPr/>
          <a:lstStyle/>
          <a:p>
            <a:pPr eaLnBrk="1" hangingPunct="1"/>
            <a:r>
              <a:rPr lang="es-CO" altLang="es-CO" sz="2800" smtClean="0"/>
              <a:t>La cotidiana influencia de los paradigmas</a:t>
            </a:r>
            <a:endParaRPr lang="es-ES" altLang="es-CO" sz="2800" smtClean="0"/>
          </a:p>
        </p:txBody>
      </p:sp>
      <p:sp>
        <p:nvSpPr>
          <p:cNvPr id="8" name="8 Título"/>
          <p:cNvSpPr>
            <a:spLocks noGrp="1"/>
          </p:cNvSpPr>
          <p:nvPr/>
        </p:nvSpPr>
        <p:spPr>
          <a:xfrm>
            <a:off x="1000100" y="142852"/>
            <a:ext cx="6072230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PARADIGMAS Y CAMBIOS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3727944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695325" y="1403350"/>
            <a:ext cx="75914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endParaRPr lang="es-ES" altLang="es-CO" sz="28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Char char=""/>
            </a:pPr>
            <a:endParaRPr lang="es-ES" altLang="es-CO" sz="2200"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06425" y="1512888"/>
            <a:ext cx="793115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2925" indent="-542925" algn="ctr" fontAlgn="auto">
              <a:spcBef>
                <a:spcPct val="25000"/>
              </a:spcBef>
              <a:spcAft>
                <a:spcPct val="25000"/>
              </a:spcAft>
              <a:buFont typeface="Symbol" pitchFamily="18" charset="2"/>
              <a:buNone/>
              <a:defRPr/>
            </a:pPr>
            <a:r>
              <a:rPr lang="es-CO" sz="5400" b="1" dirty="0">
                <a:solidFill>
                  <a:srgbClr val="1C6394"/>
                </a:solidFill>
                <a:latin typeface="+mn-lt"/>
                <a:cs typeface="Arial" charset="0"/>
              </a:rPr>
              <a:t>No puedo cambiar lo que está fuera de mi, </a:t>
            </a:r>
          </a:p>
          <a:p>
            <a:pPr marL="542925" indent="-542925" algn="ctr" fontAlgn="auto">
              <a:spcBef>
                <a:spcPct val="25000"/>
              </a:spcBef>
              <a:spcAft>
                <a:spcPct val="25000"/>
              </a:spcAft>
              <a:buFont typeface="Symbol" pitchFamily="18" charset="2"/>
              <a:buNone/>
              <a:defRPr/>
            </a:pPr>
            <a:r>
              <a:rPr lang="es-CO" sz="5400" b="1" dirty="0">
                <a:solidFill>
                  <a:srgbClr val="990000"/>
                </a:solidFill>
                <a:latin typeface="+mn-lt"/>
                <a:cs typeface="Arial" charset="0"/>
              </a:rPr>
              <a:t>pero si lo que está dentro.</a:t>
            </a:r>
          </a:p>
        </p:txBody>
      </p:sp>
      <p:sp>
        <p:nvSpPr>
          <p:cNvPr id="7" name="8 Título"/>
          <p:cNvSpPr>
            <a:spLocks noGrp="1"/>
          </p:cNvSpPr>
          <p:nvPr/>
        </p:nvSpPr>
        <p:spPr>
          <a:xfrm>
            <a:off x="1000100" y="142852"/>
            <a:ext cx="6072230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PARADIGMAS Y CAMBIOS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385163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81025" y="1717675"/>
            <a:ext cx="8010525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5600F2"/>
              </a:buClr>
              <a:buSzPct val="120000"/>
              <a:buFontTx/>
              <a:buBlip>
                <a:blip r:embed="rId3"/>
              </a:buBlip>
            </a:pPr>
            <a:r>
              <a:rPr lang="es-CO" altLang="es-CO" sz="2000" i="1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Renuncie a sus viejos paradigmas.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5600F2"/>
              </a:buClr>
              <a:buSzPct val="120000"/>
              <a:buFontTx/>
              <a:buBlip>
                <a:blip r:embed="rId3"/>
              </a:buBlip>
            </a:pPr>
            <a:r>
              <a:rPr lang="es-CO" altLang="es-CO" sz="2000" i="1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Apasiónese por lo nuevo = EXPERIMENTE.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5600F2"/>
              </a:buClr>
              <a:buSzPct val="120000"/>
              <a:buFontTx/>
              <a:buBlip>
                <a:blip r:embed="rId3"/>
              </a:buBlip>
            </a:pPr>
            <a:r>
              <a:rPr lang="es-CO" altLang="es-CO" sz="2000" i="1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Siempre pregúntese ¿Qué pasaría?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5600F2"/>
              </a:buClr>
              <a:buSzPct val="120000"/>
              <a:buFontTx/>
              <a:buBlip>
                <a:blip r:embed="rId3"/>
              </a:buBlip>
            </a:pPr>
            <a:r>
              <a:rPr lang="es-CO" altLang="es-CO" sz="2000" i="1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Soñar, soñar y soñar (diferente a desear)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5600F2"/>
              </a:buClr>
              <a:buSzPct val="120000"/>
              <a:buFontTx/>
              <a:buBlip>
                <a:blip r:embed="rId3"/>
              </a:buBlip>
            </a:pPr>
            <a:r>
              <a:rPr lang="es-CO" altLang="es-CO" sz="2000" i="1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¿En qué clase de persona desearía convertirse en los próximos años?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5600F2"/>
              </a:buClr>
              <a:buFontTx/>
              <a:buBlip>
                <a:blip r:embed="rId3"/>
              </a:buBlip>
            </a:pPr>
            <a:r>
              <a:rPr lang="es-ES" altLang="es-CO" sz="2000" i="1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Cambie su propia imagen (autoimagen).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5600F2"/>
              </a:buClr>
              <a:buFontTx/>
              <a:buBlip>
                <a:blip r:embed="rId3"/>
              </a:buBlip>
            </a:pPr>
            <a:r>
              <a:rPr lang="es-CO" altLang="es-CO" sz="2000" i="1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Cambie el concepto de volumen.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5600F2"/>
              </a:buClr>
              <a:buFontTx/>
              <a:buBlip>
                <a:blip r:embed="rId3"/>
              </a:buBlip>
            </a:pPr>
            <a:r>
              <a:rPr lang="es-CO" altLang="es-CO" sz="2000" i="1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Cambiar la óptica de las situaciones.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855663"/>
            <a:ext cx="8486775" cy="1143000"/>
          </a:xfrm>
        </p:spPr>
        <p:txBody>
          <a:bodyPr/>
          <a:lstStyle/>
          <a:p>
            <a:pPr eaLnBrk="1" hangingPunct="1"/>
            <a:r>
              <a:rPr lang="es-CO" altLang="es-CO" sz="2800" smtClean="0"/>
              <a:t>Cambiando paradigmas</a:t>
            </a:r>
            <a:endParaRPr lang="es-ES" altLang="es-CO" sz="2800" smtClean="0"/>
          </a:p>
        </p:txBody>
      </p:sp>
      <p:sp>
        <p:nvSpPr>
          <p:cNvPr id="6" name="8 Título"/>
          <p:cNvSpPr>
            <a:spLocks noGrp="1"/>
          </p:cNvSpPr>
          <p:nvPr/>
        </p:nvSpPr>
        <p:spPr>
          <a:xfrm>
            <a:off x="1000100" y="142852"/>
            <a:ext cx="6072230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PARADIGMAS Y CAMBIOS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192801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81000" y="1301750"/>
            <a:ext cx="5943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CO" sz="2200" b="1">
                <a:solidFill>
                  <a:srgbClr val="1C639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EL AGUILA ES EL AVE DE MAYOR LONGEVIDAD DE SU ESPECIE. LLEGA A VIVIR 70  AÑOS.</a:t>
            </a:r>
            <a:endParaRPr lang="es-MX" altLang="es-CO" sz="2200">
              <a:solidFill>
                <a:srgbClr val="1C6394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MX" altLang="es-CO" sz="2200" b="1">
                <a:solidFill>
                  <a:srgbClr val="1C639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PERO PARA LLEGAR A ESA EDAD, A LOS 40  AÑOS, DEBERA TOMAR UNA SERIA Y  DIFICIL DECISION. </a:t>
            </a:r>
            <a:endParaRPr lang="es-ES" altLang="es-CO" sz="2200">
              <a:solidFill>
                <a:srgbClr val="1C6394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63538" y="3221038"/>
            <a:ext cx="8388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CO" sz="2200" b="1">
                <a:solidFill>
                  <a:srgbClr val="1C639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LOS 40  AÑOS SUS UÑAS ESTAN APRETADAS Y FLEXIBLES, SIN CONSEGUIR TOMAR A  SUS PRESAS DE LAS CUALES SE ALIMENTA.</a:t>
            </a:r>
            <a:endParaRPr lang="es-ES" altLang="es-CO" sz="2200">
              <a:solidFill>
                <a:srgbClr val="1C6394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MX" altLang="es-CO" sz="2200" b="1">
                <a:solidFill>
                  <a:srgbClr val="1C639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SU PICO LARGO Y PUNTIAGUDO SE CURVA APUNTANDO CONTRA SU PECHO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MX" altLang="es-CO" sz="2200" b="1">
                <a:solidFill>
                  <a:srgbClr val="1C639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SUS ALAS  ESTAN ENVEJECIDAS Y PESADAS, Y SUS PLUMAS GRUESAS. VOLAR SE HACE YA MUY  DIFICIL</a:t>
            </a:r>
            <a:endParaRPr lang="es-ES" altLang="es-CO" sz="2200">
              <a:solidFill>
                <a:srgbClr val="1C6394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940" name="Picture 4" descr="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195388"/>
            <a:ext cx="17843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8 Título"/>
          <p:cNvSpPr>
            <a:spLocks noGrp="1"/>
          </p:cNvSpPr>
          <p:nvPr/>
        </p:nvSpPr>
        <p:spPr>
          <a:xfrm>
            <a:off x="1000100" y="142852"/>
            <a:ext cx="6072230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PARADIGMAS Y CAMBIOS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3680585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37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36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2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 advAuto="3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sp>
        <p:nvSpPr>
          <p:cNvPr id="132099" name="Rectangle 77"/>
          <p:cNvSpPr>
            <a:spLocks noChangeArrowheads="1"/>
          </p:cNvSpPr>
          <p:nvPr/>
        </p:nvSpPr>
        <p:spPr bwMode="auto">
          <a:xfrm>
            <a:off x="317500" y="1243013"/>
            <a:ext cx="8672513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07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Todo buen líder debe saber reconocer la personalidad de cada miembro de su equipo.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Conocer nuestra personalidad y la de nuestros seguidores = aumento de posibilidades de éxito.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Conocer las personalidades nos permite:</a:t>
            </a:r>
          </a:p>
          <a:p>
            <a:pPr lvl="1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Anticipar las dificultades y prepararnos para ello.</a:t>
            </a:r>
          </a:p>
          <a:p>
            <a:pPr lvl="1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Reunir y ordenar ideas para manejarnos en distintas situaciones futuras.</a:t>
            </a:r>
          </a:p>
          <a:p>
            <a:pPr lvl="1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Conocer y analizar las necesidades del personal</a:t>
            </a:r>
          </a:p>
          <a:p>
            <a:pPr lvl="1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Lograr empatía</a:t>
            </a:r>
          </a:p>
        </p:txBody>
      </p:sp>
    </p:spTree>
    <p:extLst>
      <p:ext uri="{BB962C8B-B14F-4D97-AF65-F5344CB8AC3E}">
        <p14:creationId xmlns:p14="http://schemas.microsoft.com/office/powerpoint/2010/main" val="11033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01613" y="1112838"/>
            <a:ext cx="7970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CO" sz="2400" b="1">
                <a:solidFill>
                  <a:srgbClr val="1C639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ENTONCES EL AGUILA TIENE SOLAMENTE DOS ALTERNATIVAS: MORIR O  ENFRENTAR SU DOLORIDO PROCESO DE RENOVACION, QUE DURARA 150 DIAS. </a:t>
            </a:r>
            <a:endParaRPr lang="es-ES" altLang="es-CO" sz="2400">
              <a:solidFill>
                <a:srgbClr val="1C6394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54050" y="4467225"/>
            <a:ext cx="7861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CO" sz="2400" b="1">
                <a:solidFill>
                  <a:srgbClr val="1C6394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ESE PROCESO CONSISTE EN VOLAR HACIA LO ALTO DE UNA MONTAÑA Y QUEDARSE AHI EN UN NIDO CERCANO AUN PAREDON, EN DONDE NO TENGA LA NECESIDAD DE VOLAR. </a:t>
            </a:r>
            <a:endParaRPr lang="es-ES" altLang="es-CO" sz="2400">
              <a:solidFill>
                <a:srgbClr val="1C6394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9160" name="Picture 8" descr="020101Eaglespir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15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8 Título"/>
          <p:cNvSpPr>
            <a:spLocks noGrp="1"/>
          </p:cNvSpPr>
          <p:nvPr/>
        </p:nvSpPr>
        <p:spPr>
          <a:xfrm>
            <a:off x="1000100" y="142852"/>
            <a:ext cx="6072230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PARADIGMAS Y CAMBIOS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252976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utoUpdateAnimBg="0"/>
      <p:bldP spid="49159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125538"/>
            <a:ext cx="4608512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1152525"/>
            <a:ext cx="91440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2300" b="1" dirty="0">
                <a:solidFill>
                  <a:srgbClr val="1C63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 DESPUES AL ENCONTRARSE EN EL LUGAR, EL AGUILA COMIENZA A GOLPEAR CON SU PICO  EN LA PARED HASTA CONSEGUIR ARRANCARLO</a:t>
            </a:r>
            <a:endParaRPr lang="es-ES" sz="2300" dirty="0">
              <a:solidFill>
                <a:srgbClr val="1C639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2300" b="1" dirty="0">
                <a:solidFill>
                  <a:srgbClr val="1C63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 DESPUES DE ARRANCARLO, ESPERARA EL CRECIMIENTO DE UNO NUEVO CON EL QUE DESPRENDERA UNA A UNA  SUS UÑAS TALONES. </a:t>
            </a:r>
            <a:endParaRPr lang="es-ES" sz="2300" dirty="0">
              <a:solidFill>
                <a:srgbClr val="1C639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3200400"/>
            <a:ext cx="45339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2300" b="1" dirty="0">
                <a:solidFill>
                  <a:srgbClr val="1C63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CUANDO LOS NUEVOS TALONES COMIENZAN A NACER, COMENZARA </a:t>
            </a:r>
            <a:br>
              <a:rPr lang="es-MX" sz="2300" b="1" dirty="0">
                <a:solidFill>
                  <a:srgbClr val="1C63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MX" sz="2300" b="1" dirty="0">
                <a:solidFill>
                  <a:srgbClr val="1C63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A DESPLUMAR SUS PLUMAS VIEJAS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2300" b="1" dirty="0">
                <a:solidFill>
                  <a:srgbClr val="1C63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 </a:t>
            </a:r>
            <a:endParaRPr lang="es-ES" sz="2300" dirty="0">
              <a:solidFill>
                <a:srgbClr val="1C639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0" y="48768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1C63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DESPUES DE CINCO MESES SALE PARA EL FAMOSO VUELO DE RENOVACION QUE LE DARA  30  AÑOS MAS DE VIDA! </a:t>
            </a:r>
            <a:endParaRPr lang="es-ES" sz="2400" dirty="0">
              <a:solidFill>
                <a:srgbClr val="1C639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8 Título"/>
          <p:cNvSpPr>
            <a:spLocks noGrp="1"/>
          </p:cNvSpPr>
          <p:nvPr/>
        </p:nvSpPr>
        <p:spPr>
          <a:xfrm>
            <a:off x="1000100" y="142852"/>
            <a:ext cx="6072230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PARADIGMAS Y CAMBIOS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2137055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9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6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3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37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6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3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0" autoUpdateAnimBg="0"/>
      <p:bldP spid="43013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0423keagleonw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17526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EN NUESTRA VIDA MUCHAS VECES TENEMOS QUE RESGUARDARNOS POR ALGUN TIEMPO Y COMENZAR UN PROCESO DE RENOVACION </a:t>
            </a:r>
            <a:endParaRPr lang="es-ES" sz="24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5060" name="Picture 4" descr="020101Eaglespir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1C639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PARA CONTINUAR UN VUELO DE VICTORIA, DEBEMOS DESPRENDERNOS DE  COSTUMBRES, TRADICIONES Y RECUERDOS QUE SOLO NOS CAUSAN DOLOR Y ESTANCAMIENTO. </a:t>
            </a:r>
            <a:endParaRPr lang="es-ES" sz="2400" dirty="0">
              <a:solidFill>
                <a:srgbClr val="1C639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52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  <p:bldP spid="45061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0131ea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8413"/>
            <a:ext cx="91440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2590800"/>
            <a:ext cx="73914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MX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SOLAMENTE LIBRES DEL PESO DEL PASADO, PODREMOS APROVECHAR EL RESULTADO </a:t>
            </a:r>
            <a:r>
              <a:rPr lang="es-MX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" pitchFamily="18" charset="0"/>
              </a:rPr>
              <a:t> VALIOSO  QUE UNA RENOVACION NOS TRAE</a:t>
            </a:r>
            <a:r>
              <a:rPr lang="es-E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" name="8 Título"/>
          <p:cNvSpPr>
            <a:spLocks noGrp="1"/>
          </p:cNvSpPr>
          <p:nvPr/>
        </p:nvSpPr>
        <p:spPr>
          <a:xfrm>
            <a:off x="1000100" y="142852"/>
            <a:ext cx="6072230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PARADIGMAS Y CAMBIOS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2161798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98500" y="1350963"/>
            <a:ext cx="7745413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5600F2"/>
              </a:buClr>
              <a:buSzPct val="120000"/>
              <a:buFontTx/>
              <a:buBlip>
                <a:blip r:embed="rId3"/>
              </a:buBlip>
            </a:pPr>
            <a:r>
              <a:rPr lang="es-CO" altLang="es-CO" sz="2800" i="1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Carisma es la habilidad para influir positivamente en el otro, conectándose física, emocional e intelectualmente</a:t>
            </a:r>
            <a:endParaRPr lang="es-ES" altLang="es-CO" sz="2800" i="1">
              <a:solidFill>
                <a:srgbClr val="1C6394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5600F2"/>
              </a:buClr>
              <a:buSzPct val="120000"/>
              <a:buFontTx/>
              <a:buBlip>
                <a:blip r:embed="rId3"/>
              </a:buBlip>
            </a:pPr>
            <a:endParaRPr lang="es-CO" altLang="es-CO" sz="2800" i="1">
              <a:solidFill>
                <a:srgbClr val="1C6394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5600F2"/>
              </a:buClr>
              <a:buSzPct val="120000"/>
              <a:buFontTx/>
              <a:buBlip>
                <a:blip r:embed="rId3"/>
              </a:buBlip>
            </a:pPr>
            <a:endParaRPr lang="es-CO" altLang="es-CO" sz="2800" i="1">
              <a:solidFill>
                <a:srgbClr val="1C6394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5600F2"/>
              </a:buClr>
              <a:buSzPct val="120000"/>
              <a:buFontTx/>
              <a:buBlip>
                <a:blip r:embed="rId3"/>
              </a:buBlip>
            </a:pPr>
            <a:endParaRPr lang="es-CO" altLang="es-CO" sz="2800" i="1">
              <a:solidFill>
                <a:srgbClr val="1C6394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5600F2"/>
              </a:buClr>
              <a:buSzPct val="120000"/>
              <a:buFontTx/>
              <a:buBlip>
                <a:blip r:embed="rId3"/>
              </a:buBlip>
            </a:pPr>
            <a:r>
              <a:rPr lang="es-CO" altLang="es-CO" sz="2800" i="1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Desarrollar carisma (no es caerle bien a todo el mundo).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49263" y="3522663"/>
            <a:ext cx="1890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2000">
                <a:solidFill>
                  <a:srgbClr val="990000"/>
                </a:solidFill>
                <a:latin typeface="Comic Sans MS" panose="030F0702030302020204" pitchFamily="66" charset="0"/>
              </a:rPr>
              <a:t>1ra impresión</a:t>
            </a:r>
            <a:endParaRPr lang="es-ES" altLang="es-CO" sz="200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178175" y="3355975"/>
            <a:ext cx="2233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2000">
                <a:solidFill>
                  <a:srgbClr val="990000"/>
                </a:solidFill>
                <a:latin typeface="Comic Sans MS" panose="030F0702030302020204" pitchFamily="66" charset="0"/>
              </a:rPr>
              <a:t>Espíritu, energía, química</a:t>
            </a:r>
            <a:endParaRPr lang="es-ES" altLang="es-CO" sz="200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6049963" y="3065463"/>
            <a:ext cx="18907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2000">
                <a:solidFill>
                  <a:srgbClr val="990000"/>
                </a:solidFill>
                <a:latin typeface="Comic Sans MS" panose="030F0702030302020204" pitchFamily="66" charset="0"/>
              </a:rPr>
              <a:t>¿quién eres?</a:t>
            </a:r>
          </a:p>
          <a:p>
            <a:pPr algn="ctr" eaLnBrk="1" hangingPunct="1"/>
            <a:r>
              <a:rPr lang="es-CO" altLang="es-CO" sz="2000">
                <a:solidFill>
                  <a:srgbClr val="990000"/>
                </a:solidFill>
                <a:latin typeface="Comic Sans MS" panose="030F0702030302020204" pitchFamily="66" charset="0"/>
              </a:rPr>
              <a:t>¿cómo eres?</a:t>
            </a:r>
          </a:p>
          <a:p>
            <a:pPr algn="ctr" eaLnBrk="1" hangingPunct="1"/>
            <a:r>
              <a:rPr lang="es-CO" altLang="es-CO" sz="2000">
                <a:solidFill>
                  <a:srgbClr val="990000"/>
                </a:solidFill>
                <a:latin typeface="Comic Sans MS" panose="030F0702030302020204" pitchFamily="66" charset="0"/>
              </a:rPr>
              <a:t>¿qué haces?</a:t>
            </a:r>
          </a:p>
          <a:p>
            <a:pPr algn="ctr" eaLnBrk="1" hangingPunct="1"/>
            <a:r>
              <a:rPr lang="es-CO" altLang="es-CO" sz="2000">
                <a:solidFill>
                  <a:srgbClr val="990000"/>
                </a:solidFill>
                <a:latin typeface="Comic Sans MS" panose="030F0702030302020204" pitchFamily="66" charset="0"/>
              </a:rPr>
              <a:t>Conocimiento</a:t>
            </a:r>
            <a:endParaRPr lang="es-ES" altLang="es-CO" sz="200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1303338" y="2625725"/>
            <a:ext cx="400050" cy="94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3303588" y="2640013"/>
            <a:ext cx="757237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5446713" y="2725738"/>
            <a:ext cx="1400175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0" name="8 Título"/>
          <p:cNvSpPr>
            <a:spLocks noGrp="1"/>
          </p:cNvSpPr>
          <p:nvPr/>
        </p:nvSpPr>
        <p:spPr>
          <a:xfrm>
            <a:off x="1324565" y="39619"/>
            <a:ext cx="4368312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5400" dirty="0" smtClean="0"/>
              <a:t>CARISMA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6098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  <p:bldP spid="47108" grpId="0"/>
      <p:bldP spid="47109" grpId="0"/>
      <p:bldP spid="47110" grpId="0"/>
      <p:bldP spid="47111" grpId="0" animBg="1"/>
      <p:bldP spid="47112" grpId="0" animBg="1"/>
      <p:bldP spid="471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09563" y="1258888"/>
            <a:ext cx="852487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r>
              <a:rPr lang="es-CO" altLang="es-CO" sz="3000" b="1">
                <a:solidFill>
                  <a:srgbClr val="990000"/>
                </a:solidFill>
                <a:latin typeface="Comic Sans MS" panose="030F0702030302020204" pitchFamily="66" charset="0"/>
              </a:rPr>
              <a:t>Historia de Pepe:</a:t>
            </a: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Char char=""/>
            </a:pPr>
            <a:r>
              <a:rPr lang="es-CO" altLang="es-CO" sz="2800" i="1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Eliges estar feliz o aburrido</a:t>
            </a: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Char char=""/>
            </a:pPr>
            <a:r>
              <a:rPr lang="es-CO" altLang="es-CO" sz="2800" i="1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Eliges vivir o morir</a:t>
            </a: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Char char=""/>
            </a:pPr>
            <a:r>
              <a:rPr lang="es-CO" altLang="es-CO" sz="2800" i="1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Eliges relacionarte o aislarte</a:t>
            </a:r>
          </a:p>
          <a:p>
            <a:pPr algn="ctr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endParaRPr lang="es-CO" altLang="es-CO" sz="3000" b="1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r>
              <a:rPr lang="es-CO" altLang="es-CO" sz="3000" b="1">
                <a:solidFill>
                  <a:srgbClr val="990000"/>
                </a:solidFill>
                <a:latin typeface="Comic Sans MS" panose="030F0702030302020204" pitchFamily="66" charset="0"/>
              </a:rPr>
              <a:t>El </a:t>
            </a:r>
            <a:r>
              <a:rPr lang="es-CO" altLang="es-CO" sz="3000" b="1">
                <a:solidFill>
                  <a:srgbClr val="1C6394"/>
                </a:solidFill>
                <a:latin typeface="Comic Sans MS" panose="030F0702030302020204" pitchFamily="66" charset="0"/>
              </a:rPr>
              <a:t>carisma</a:t>
            </a:r>
            <a:r>
              <a:rPr lang="es-CO" altLang="es-CO" sz="3000" b="1">
                <a:solidFill>
                  <a:srgbClr val="990000"/>
                </a:solidFill>
                <a:latin typeface="Comic Sans MS" panose="030F0702030302020204" pitchFamily="66" charset="0"/>
              </a:rPr>
              <a:t> es uno de los cultivadores de tu realidad actual, el otro es la </a:t>
            </a:r>
            <a:r>
              <a:rPr lang="es-CO" altLang="es-CO" sz="3000" b="1">
                <a:solidFill>
                  <a:srgbClr val="1C6394"/>
                </a:solidFill>
                <a:latin typeface="Comic Sans MS" panose="030F0702030302020204" pitchFamily="66" charset="0"/>
              </a:rPr>
              <a:t>actitud</a:t>
            </a:r>
          </a:p>
        </p:txBody>
      </p:sp>
      <p:sp>
        <p:nvSpPr>
          <p:cNvPr id="5" name="8 Título"/>
          <p:cNvSpPr>
            <a:spLocks noGrp="1"/>
          </p:cNvSpPr>
          <p:nvPr/>
        </p:nvSpPr>
        <p:spPr>
          <a:xfrm>
            <a:off x="1324565" y="39619"/>
            <a:ext cx="4368312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5400" dirty="0" smtClean="0"/>
              <a:t>CARISMA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11485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52450" y="1568450"/>
            <a:ext cx="77454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5600F2"/>
              </a:buClr>
              <a:buSzPct val="120000"/>
              <a:buFontTx/>
              <a:buBlip>
                <a:blip r:embed="rId3"/>
              </a:buBlip>
            </a:pPr>
            <a:r>
              <a:rPr lang="es-CO" altLang="es-CO" sz="2800" i="1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Influimos a los que nos rodean, pero impactamos cuando tomamos conciencia  del carisma como herramienta de influencia.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5600F2"/>
              </a:buClr>
              <a:buSzPct val="120000"/>
              <a:buFontTx/>
              <a:buBlip>
                <a:blip r:embed="rId3"/>
              </a:buBlip>
            </a:pPr>
            <a:r>
              <a:rPr lang="es-CO" altLang="es-CO" sz="2800" i="1">
                <a:solidFill>
                  <a:srgbClr val="1C6394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 discurso motiva, el carácter transforma.</a:t>
            </a:r>
            <a:endParaRPr lang="es-ES" altLang="es-CO" sz="2800" i="1">
              <a:solidFill>
                <a:srgbClr val="1C6394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95325" y="1093788"/>
            <a:ext cx="75914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endParaRPr lang="es-ES" altLang="es-CO" sz="28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Char char=""/>
            </a:pPr>
            <a:endParaRPr lang="es-ES" altLang="es-CO" sz="2200">
              <a:solidFill>
                <a:schemeClr val="folHlink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7500" y="4981575"/>
            <a:ext cx="2749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1600" b="1">
                <a:solidFill>
                  <a:srgbClr val="1C6394"/>
                </a:solidFill>
                <a:latin typeface="Comic Sans MS" panose="030F0702030302020204" pitchFamily="66" charset="0"/>
              </a:rPr>
              <a:t>Rasgos genéticos</a:t>
            </a:r>
          </a:p>
          <a:p>
            <a:pPr algn="ctr" eaLnBrk="1" hangingPunct="1"/>
            <a:r>
              <a:rPr lang="es-CO" altLang="es-CO" sz="1600" b="1">
                <a:solidFill>
                  <a:srgbClr val="1C6394"/>
                </a:solidFill>
                <a:latin typeface="Comic Sans MS" panose="030F0702030302020204" pitchFamily="66" charset="0"/>
              </a:rPr>
              <a:t>Depende de la naturaleza</a:t>
            </a:r>
            <a:endParaRPr lang="es-ES" altLang="es-CO" sz="1600" b="1">
              <a:solidFill>
                <a:srgbClr val="1C6394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75000" y="5103813"/>
            <a:ext cx="260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600" b="1">
                <a:solidFill>
                  <a:srgbClr val="1C6394"/>
                </a:solidFill>
                <a:latin typeface="Comic Sans MS" panose="030F0702030302020204" pitchFamily="66" charset="0"/>
              </a:rPr>
              <a:t>Depende de los tutores</a:t>
            </a:r>
            <a:endParaRPr lang="es-ES" altLang="es-CO" sz="1600" b="1">
              <a:solidFill>
                <a:srgbClr val="1C6394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018213" y="5103813"/>
            <a:ext cx="2605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O" altLang="es-CO" sz="1600" b="1">
                <a:solidFill>
                  <a:srgbClr val="1C6394"/>
                </a:solidFill>
                <a:latin typeface="Comic Sans MS" panose="030F0702030302020204" pitchFamily="66" charset="0"/>
              </a:rPr>
              <a:t>Depende de quien la tiene</a:t>
            </a:r>
            <a:endParaRPr lang="es-ES" altLang="es-CO" sz="1600" b="1">
              <a:solidFill>
                <a:srgbClr val="1C6394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38150" y="4398963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000">
                <a:solidFill>
                  <a:srgbClr val="990000"/>
                </a:solidFill>
                <a:latin typeface="Comic Sans MS" panose="030F0702030302020204" pitchFamily="66" charset="0"/>
              </a:rPr>
              <a:t>TEMPERAMENTO</a:t>
            </a:r>
            <a:endParaRPr lang="es-ES" altLang="es-CO" sz="200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675063" y="4400550"/>
            <a:ext cx="1604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000">
                <a:solidFill>
                  <a:srgbClr val="990000"/>
                </a:solidFill>
                <a:latin typeface="Comic Sans MS" panose="030F0702030302020204" pitchFamily="66" charset="0"/>
              </a:rPr>
              <a:t>CARÁCTER</a:t>
            </a:r>
            <a:endParaRPr lang="es-ES" altLang="es-CO" sz="200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203950" y="4400550"/>
            <a:ext cx="2233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2000">
                <a:solidFill>
                  <a:srgbClr val="990000"/>
                </a:solidFill>
                <a:latin typeface="Comic Sans MS" panose="030F0702030302020204" pitchFamily="66" charset="0"/>
              </a:rPr>
              <a:t>PERSONALIDAD</a:t>
            </a:r>
            <a:endParaRPr lang="es-ES" altLang="es-CO" sz="200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8 Título"/>
          <p:cNvSpPr>
            <a:spLocks noGrp="1"/>
          </p:cNvSpPr>
          <p:nvPr/>
        </p:nvSpPr>
        <p:spPr>
          <a:xfrm>
            <a:off x="1324565" y="39619"/>
            <a:ext cx="4368312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5400" dirty="0" smtClean="0"/>
              <a:t>CARISMA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352863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14340" grpId="0" build="p"/>
      <p:bldP spid="14341" grpId="0"/>
      <p:bldP spid="14342" grpId="0"/>
      <p:bldP spid="14343" grpId="0"/>
      <p:bldP spid="14344" grpId="0"/>
      <p:bldP spid="14345" grpId="0"/>
      <p:bldP spid="1434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98500" y="1370013"/>
            <a:ext cx="7745413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60000"/>
              </a:lnSpc>
              <a:buFont typeface="Symbol" panose="05050102010706020507" pitchFamily="18" charset="2"/>
              <a:buNone/>
            </a:pPr>
            <a:r>
              <a:rPr lang="es-CO" altLang="es-CO" sz="5500" b="1">
                <a:solidFill>
                  <a:srgbClr val="1C6394"/>
                </a:solidFill>
                <a:latin typeface="Comic Sans MS" panose="030F0702030302020204" pitchFamily="66" charset="0"/>
              </a:rPr>
              <a:t>¿Cómo Desarrollamos Carisma para Influir?</a:t>
            </a:r>
            <a:endParaRPr lang="es-ES" altLang="es-CO" sz="5500" b="1">
              <a:solidFill>
                <a:srgbClr val="1C6394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8 Título"/>
          <p:cNvSpPr>
            <a:spLocks noGrp="1"/>
          </p:cNvSpPr>
          <p:nvPr/>
        </p:nvSpPr>
        <p:spPr>
          <a:xfrm>
            <a:off x="1324565" y="39619"/>
            <a:ext cx="4368312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5400" dirty="0" smtClean="0"/>
              <a:t>CARISMA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315952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0038" y="1190625"/>
            <a:ext cx="8140700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AutoNum type="arabicPeriod"/>
            </a:pPr>
            <a:r>
              <a:rPr lang="es-CO" altLang="es-CO" sz="2400" b="1">
                <a:solidFill>
                  <a:srgbClr val="990000"/>
                </a:solidFill>
                <a:latin typeface="Comic Sans MS" panose="030F0702030302020204" pitchFamily="66" charset="0"/>
              </a:rPr>
              <a:t>Conviértase en una persona íntegra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r>
              <a:rPr lang="es-CO" altLang="es-CO">
                <a:solidFill>
                  <a:srgbClr val="1C6394"/>
                </a:solidFill>
                <a:latin typeface="Comic Sans MS" panose="030F0702030302020204" pitchFamily="66" charset="0"/>
              </a:rPr>
              <a:t>Conversión = pasar de unos principios a otros.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None/>
            </a:pPr>
            <a:r>
              <a:rPr lang="es-CO" altLang="es-CO" sz="2400">
                <a:solidFill>
                  <a:srgbClr val="990000"/>
                </a:solidFill>
                <a:latin typeface="Comic Sans MS" panose="030F0702030302020204" pitchFamily="66" charset="0"/>
              </a:rPr>
              <a:t>Integridad: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CO" altLang="es-CO" sz="2000">
                <a:solidFill>
                  <a:srgbClr val="1C6394"/>
                </a:solidFill>
                <a:latin typeface="Comic Sans MS" panose="030F0702030302020204" pitchFamily="66" charset="0"/>
              </a:rPr>
              <a:t>Trata de aquellas cosas que haces cuando nadie te ve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CO" altLang="es-CO" sz="2000">
                <a:solidFill>
                  <a:srgbClr val="1C6394"/>
                </a:solidFill>
                <a:latin typeface="Comic Sans MS" panose="030F0702030302020204" pitchFamily="66" charset="0"/>
              </a:rPr>
              <a:t>Sujeto a valores y principios.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CO" altLang="es-CO" sz="2000">
                <a:solidFill>
                  <a:srgbClr val="1C6394"/>
                </a:solidFill>
                <a:latin typeface="Comic Sans MS" panose="030F0702030302020204" pitchFamily="66" charset="0"/>
              </a:rPr>
              <a:t>No está determinada por las circunstancias.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CO" altLang="es-CO" sz="2000">
                <a:solidFill>
                  <a:srgbClr val="1C6394"/>
                </a:solidFill>
                <a:latin typeface="Comic Sans MS" panose="030F0702030302020204" pitchFamily="66" charset="0"/>
              </a:rPr>
              <a:t>No se logra con pergaminos.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CO" altLang="es-CO" sz="2000">
                <a:solidFill>
                  <a:srgbClr val="1C6394"/>
                </a:solidFill>
                <a:latin typeface="Comic Sans MS" panose="030F0702030302020204" pitchFamily="66" charset="0"/>
              </a:rPr>
              <a:t>Lo que no es tuyo no te pertenece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CO" altLang="es-CO" sz="2000">
                <a:solidFill>
                  <a:srgbClr val="1C6394"/>
                </a:solidFill>
                <a:latin typeface="Comic Sans MS" panose="030F0702030302020204" pitchFamily="66" charset="0"/>
              </a:rPr>
              <a:t>La verdad ante todo.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</a:pPr>
            <a:r>
              <a:rPr lang="es-CO" altLang="es-CO" sz="2000">
                <a:solidFill>
                  <a:srgbClr val="1C6394"/>
                </a:solidFill>
                <a:latin typeface="Comic Sans MS" panose="030F0702030302020204" pitchFamily="66" charset="0"/>
              </a:rPr>
              <a:t>Decida que usted no tiene precio</a:t>
            </a:r>
            <a:endParaRPr lang="es-ES" altLang="es-CO" sz="2000">
              <a:solidFill>
                <a:srgbClr val="1C6394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8 Título"/>
          <p:cNvSpPr>
            <a:spLocks noGrp="1"/>
          </p:cNvSpPr>
          <p:nvPr/>
        </p:nvSpPr>
        <p:spPr>
          <a:xfrm>
            <a:off x="988144" y="113359"/>
            <a:ext cx="7949380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4400" dirty="0" smtClean="0"/>
              <a:t>DESARROLLAR CARISMA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19270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14325" y="1397000"/>
            <a:ext cx="8140700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r>
              <a:rPr lang="es-CO" altLang="es-CO" sz="2500" b="1">
                <a:solidFill>
                  <a:srgbClr val="990000"/>
                </a:solidFill>
                <a:latin typeface="Comic Sans MS" panose="030F0702030302020204" pitchFamily="66" charset="0"/>
              </a:rPr>
              <a:t>2.  Influya con su mensaje siclencioso</a:t>
            </a:r>
          </a:p>
          <a:p>
            <a:pPr lvl="1"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  <a:latin typeface="Comic Sans MS" panose="030F0702030302020204" pitchFamily="66" charset="0"/>
              </a:rPr>
              <a:t>Forma de vestir.</a:t>
            </a:r>
          </a:p>
          <a:p>
            <a:pPr lvl="1"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  <a:latin typeface="Comic Sans MS" panose="030F0702030302020204" pitchFamily="66" charset="0"/>
              </a:rPr>
              <a:t>Palabras que usa y su fuerza.</a:t>
            </a:r>
          </a:p>
          <a:p>
            <a:pPr lvl="1"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  <a:latin typeface="Comic Sans MS" panose="030F0702030302020204" pitchFamily="66" charset="0"/>
              </a:rPr>
              <a:t>Gestos.</a:t>
            </a:r>
          </a:p>
          <a:p>
            <a:pPr lvl="1"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  <a:latin typeface="Comic Sans MS" panose="030F0702030302020204" pitchFamily="66" charset="0"/>
              </a:rPr>
              <a:t>Respeto y admiración que expresa.</a:t>
            </a:r>
          </a:p>
          <a:p>
            <a:pPr lvl="1"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  <a:latin typeface="Comic Sans MS" panose="030F0702030302020204" pitchFamily="66" charset="0"/>
              </a:rPr>
              <a:t>Disposición de compartir.</a:t>
            </a:r>
          </a:p>
          <a:p>
            <a:pPr lvl="1"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  <a:latin typeface="Comic Sans MS" panose="030F0702030302020204" pitchFamily="66" charset="0"/>
              </a:rPr>
              <a:t>Evite los hábitos ladrones del carisma.</a:t>
            </a:r>
          </a:p>
          <a:p>
            <a:pPr lvl="1"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  <a:latin typeface="Comic Sans MS" panose="030F0702030302020204" pitchFamily="66" charset="0"/>
              </a:rPr>
              <a:t>Brinde un trato agradable a todas las personas que contacte</a:t>
            </a:r>
            <a:endParaRPr lang="es-ES" altLang="es-CO" sz="2200">
              <a:solidFill>
                <a:srgbClr val="1C6394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8 Título"/>
          <p:cNvSpPr>
            <a:spLocks noGrp="1"/>
          </p:cNvSpPr>
          <p:nvPr/>
        </p:nvSpPr>
        <p:spPr>
          <a:xfrm>
            <a:off x="988144" y="113359"/>
            <a:ext cx="7949380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4400" dirty="0" smtClean="0"/>
              <a:t>DESARROLLAR CARISMA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48838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317500" y="1243013"/>
            <a:ext cx="8672513" cy="4487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63538" indent="-363538" defTabSz="762000" fontAlgn="auto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itchFamily="2" charset="2"/>
              <a:buChar char="ü"/>
              <a:defRPr/>
            </a:pPr>
            <a:r>
              <a:rPr lang="es-ES_tradnl" sz="1900" dirty="0">
                <a:solidFill>
                  <a:srgbClr val="1C6394"/>
                </a:solidFill>
                <a:latin typeface="Arial Black" pitchFamily="34" charset="0"/>
              </a:rPr>
              <a:t>A partir de los ejes de </a:t>
            </a:r>
            <a:r>
              <a:rPr lang="es-ES_tradnl" sz="1900" dirty="0">
                <a:solidFill>
                  <a:srgbClr val="1C6394"/>
                </a:solidFill>
                <a:latin typeface="+mj-lt"/>
              </a:rPr>
              <a:t>personalidad podemos conocer los modelos de Comportamiento de Interacción Dinámica (CID).</a:t>
            </a:r>
          </a:p>
          <a:p>
            <a:pPr marL="363538" indent="-363538" defTabSz="762000" fontAlgn="auto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itchFamily="2" charset="2"/>
              <a:buChar char="ü"/>
              <a:defRPr/>
            </a:pPr>
            <a:r>
              <a:rPr lang="es-ES_tradnl" sz="1900" dirty="0">
                <a:solidFill>
                  <a:srgbClr val="1C6394"/>
                </a:solidFill>
                <a:latin typeface="+mj-lt"/>
              </a:rPr>
              <a:t>4 características y actitudes (opuestas entre sí) fundamentales que definen el comportamiento:</a:t>
            </a:r>
          </a:p>
          <a:p>
            <a:pPr marL="820738" lvl="1" indent="-363538" defTabSz="762000" fontAlgn="auto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itchFamily="2" charset="2"/>
              <a:buChar char="ü"/>
              <a:defRPr/>
            </a:pPr>
            <a:r>
              <a:rPr lang="es-ES_tradnl" sz="1900" u="sng" dirty="0">
                <a:solidFill>
                  <a:srgbClr val="990000"/>
                </a:solidFill>
                <a:latin typeface="+mj-lt"/>
              </a:rPr>
              <a:t>Sumiso:</a:t>
            </a:r>
            <a:r>
              <a:rPr lang="es-ES_tradnl" sz="1900" dirty="0">
                <a:solidFill>
                  <a:srgbClr val="1C6394"/>
                </a:solidFill>
                <a:latin typeface="+mj-lt"/>
              </a:rPr>
              <a:t> Acepta lo que le dice. No realiza oposición. Es dócil, obediente, humilde.</a:t>
            </a:r>
          </a:p>
          <a:p>
            <a:pPr marL="820738" lvl="1" indent="-363538" defTabSz="762000" fontAlgn="auto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itchFamily="2" charset="2"/>
              <a:buChar char="ü"/>
              <a:defRPr/>
            </a:pPr>
            <a:r>
              <a:rPr lang="es-ES_tradnl" sz="1900" u="sng" dirty="0">
                <a:solidFill>
                  <a:srgbClr val="990000"/>
                </a:solidFill>
                <a:latin typeface="+mj-lt"/>
              </a:rPr>
              <a:t>Dominante:</a:t>
            </a:r>
            <a:r>
              <a:rPr lang="es-ES_tradnl" sz="1900" dirty="0">
                <a:solidFill>
                  <a:srgbClr val="1C6394"/>
                </a:solidFill>
                <a:latin typeface="+mj-lt"/>
              </a:rPr>
              <a:t> Seguro de si mismo. Toma el mando. Alta autoestima. Tirano e intolerante.</a:t>
            </a:r>
          </a:p>
          <a:p>
            <a:pPr marL="820738" lvl="1" indent="-363538" defTabSz="762000" fontAlgn="auto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itchFamily="2" charset="2"/>
              <a:buChar char="ü"/>
              <a:defRPr/>
            </a:pPr>
            <a:r>
              <a:rPr lang="es-ES_tradnl" sz="1900" u="sng" dirty="0">
                <a:solidFill>
                  <a:srgbClr val="990000"/>
                </a:solidFill>
                <a:latin typeface="+mj-lt"/>
              </a:rPr>
              <a:t>Hostil:</a:t>
            </a:r>
            <a:r>
              <a:rPr lang="es-ES_tradnl" sz="1900" dirty="0">
                <a:solidFill>
                  <a:srgbClr val="1C6394"/>
                </a:solidFill>
                <a:latin typeface="+mj-lt"/>
              </a:rPr>
              <a:t> Solo YO cuento. Autoritario y dictatorial. Los demás no valen nada. Está en contra de todos.</a:t>
            </a:r>
          </a:p>
          <a:p>
            <a:pPr marL="820738" lvl="1" indent="-363538" defTabSz="762000" fontAlgn="auto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itchFamily="2" charset="2"/>
              <a:buChar char="ü"/>
              <a:defRPr/>
            </a:pPr>
            <a:r>
              <a:rPr lang="es-ES_tradnl" sz="1900" u="sng" dirty="0">
                <a:solidFill>
                  <a:srgbClr val="990000"/>
                </a:solidFill>
                <a:latin typeface="+mj-lt"/>
              </a:rPr>
              <a:t>Afectivo:</a:t>
            </a:r>
            <a:r>
              <a:rPr lang="es-ES_tradnl" sz="1900" dirty="0">
                <a:solidFill>
                  <a:srgbClr val="1C6394"/>
                </a:solidFill>
                <a:latin typeface="+mj-lt"/>
              </a:rPr>
              <a:t> Lo importante es la buena relación. Pregona la “buena onda”. Es cordial, sensible, emotivo, afable.</a:t>
            </a:r>
          </a:p>
        </p:txBody>
      </p:sp>
    </p:spTree>
    <p:extLst>
      <p:ext uri="{BB962C8B-B14F-4D97-AF65-F5344CB8AC3E}">
        <p14:creationId xmlns:p14="http://schemas.microsoft.com/office/powerpoint/2010/main" val="21653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87363" y="1597025"/>
            <a:ext cx="806767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None/>
            </a:pPr>
            <a:r>
              <a:rPr lang="es-CO" altLang="es-CO" sz="2800" b="1">
                <a:solidFill>
                  <a:srgbClr val="990000"/>
                </a:solidFill>
                <a:latin typeface="Comic Sans MS" panose="030F0702030302020204" pitchFamily="66" charset="0"/>
              </a:rPr>
              <a:t>3.  Use el poder de la palabra</a:t>
            </a:r>
          </a:p>
          <a:p>
            <a:pPr lvl="1" algn="just" eaLnBrk="1" hangingPunct="1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CO" altLang="es-CO" sz="2400">
                <a:solidFill>
                  <a:srgbClr val="1C6394"/>
                </a:solidFill>
                <a:latin typeface="Comic Sans MS" panose="030F0702030302020204" pitchFamily="66" charset="0"/>
              </a:rPr>
              <a:t>Hoy eres el resultado de las palabras que pronunciaste ayer y mañana serás el producto de las que pronuncies hoy.</a:t>
            </a:r>
          </a:p>
          <a:p>
            <a:pPr lvl="1" algn="just" eaLnBrk="1" hangingPunct="1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CO" altLang="es-CO" sz="2400">
                <a:solidFill>
                  <a:srgbClr val="1C6394"/>
                </a:solidFill>
                <a:latin typeface="Comic Sans MS" panose="030F0702030302020204" pitchFamily="66" charset="0"/>
              </a:rPr>
              <a:t>Recuérdele a las personas sus valores y cualidades.</a:t>
            </a:r>
          </a:p>
          <a:p>
            <a:pPr lvl="1" algn="just" eaLnBrk="1" hangingPunct="1"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CO" altLang="es-CO" sz="2400">
                <a:solidFill>
                  <a:srgbClr val="1C6394"/>
                </a:solidFill>
                <a:latin typeface="Comic Sans MS" panose="030F0702030302020204" pitchFamily="66" charset="0"/>
              </a:rPr>
              <a:t>Cuide el autoestima del otro</a:t>
            </a:r>
            <a:endParaRPr lang="es-ES" altLang="es-CO" sz="2400">
              <a:solidFill>
                <a:srgbClr val="1C6394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8 Título"/>
          <p:cNvSpPr>
            <a:spLocks noGrp="1"/>
          </p:cNvSpPr>
          <p:nvPr/>
        </p:nvSpPr>
        <p:spPr>
          <a:xfrm>
            <a:off x="988144" y="113359"/>
            <a:ext cx="7949380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4400" dirty="0" smtClean="0"/>
              <a:t>DESARROLLAR CARISMA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15711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6575" y="1457325"/>
            <a:ext cx="804068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r>
              <a:rPr lang="es-CO" altLang="es-CO" sz="2500" b="1">
                <a:solidFill>
                  <a:srgbClr val="990000"/>
                </a:solidFill>
                <a:latin typeface="Comic Sans MS" panose="030F0702030302020204" pitchFamily="66" charset="0"/>
              </a:rPr>
              <a:t>4.  Escuche a otras personas</a:t>
            </a:r>
          </a:p>
          <a:p>
            <a:pPr lvl="1"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  <a:latin typeface="Comic Sans MS" panose="030F0702030302020204" pitchFamily="66" charset="0"/>
              </a:rPr>
              <a:t>Escuchar construye relaciones, aumenta el conocimiento y genera ideas.</a:t>
            </a: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endParaRPr lang="es-CO" altLang="es-CO" sz="2200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AutoNum type="arabicPeriod" startAt="5"/>
            </a:pPr>
            <a:r>
              <a:rPr lang="es-CO" altLang="es-CO" sz="2500" b="1">
                <a:solidFill>
                  <a:srgbClr val="990000"/>
                </a:solidFill>
                <a:latin typeface="Comic Sans MS" panose="030F0702030302020204" pitchFamily="66" charset="0"/>
              </a:rPr>
              <a:t>Fortalezca a las personas</a:t>
            </a:r>
          </a:p>
          <a:p>
            <a:pPr lvl="1"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  <a:latin typeface="Comic Sans MS" panose="030F0702030302020204" pitchFamily="66" charset="0"/>
              </a:rPr>
              <a:t>Ayude a otros a lograr la excelencia.</a:t>
            </a:r>
          </a:p>
          <a:p>
            <a:pPr lvl="1"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  <a:latin typeface="Comic Sans MS" panose="030F0702030302020204" pitchFamily="66" charset="0"/>
              </a:rPr>
              <a:t>Relaciónese fuertemente con los que quiere influir.</a:t>
            </a:r>
          </a:p>
          <a:p>
            <a:pPr lvl="1"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CO" altLang="es-CO" sz="2200">
                <a:solidFill>
                  <a:srgbClr val="1C6394"/>
                </a:solidFill>
                <a:latin typeface="Comic Sans MS" panose="030F0702030302020204" pitchFamily="66" charset="0"/>
              </a:rPr>
              <a:t>Debe existir respeto mutuo.</a:t>
            </a:r>
            <a:endParaRPr lang="es-ES" altLang="es-CO" sz="2200">
              <a:solidFill>
                <a:srgbClr val="1C6394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8 Título"/>
          <p:cNvSpPr>
            <a:spLocks noGrp="1"/>
          </p:cNvSpPr>
          <p:nvPr/>
        </p:nvSpPr>
        <p:spPr>
          <a:xfrm>
            <a:off x="988144" y="113359"/>
            <a:ext cx="7949380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4400" dirty="0" smtClean="0"/>
              <a:t>DESARROLLAR CARISMA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192507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71463" y="1716088"/>
            <a:ext cx="8577262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5213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r>
              <a:rPr lang="es-CO" altLang="es-CO" sz="2800" b="1">
                <a:solidFill>
                  <a:srgbClr val="990000"/>
                </a:solidFill>
                <a:latin typeface="Comic Sans MS" panose="030F0702030302020204" pitchFamily="66" charset="0"/>
              </a:rPr>
              <a:t>6. Use la regla de oro Ganar-Ganar</a:t>
            </a:r>
          </a:p>
          <a:p>
            <a:pPr lvl="1"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CO" altLang="es-CO" sz="2400">
                <a:solidFill>
                  <a:srgbClr val="1C6394"/>
                </a:solidFill>
                <a:latin typeface="Comic Sans MS" panose="030F0702030302020204" pitchFamily="66" charset="0"/>
              </a:rPr>
              <a:t>En la vida para ganar no debe haber un perdedor.</a:t>
            </a: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endParaRPr lang="es-CO" altLang="es-CO" sz="2400">
              <a:solidFill>
                <a:schemeClr val="folHlink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s-CO" altLang="es-CO" sz="2800" b="1">
                <a:solidFill>
                  <a:srgbClr val="990000"/>
                </a:solidFill>
                <a:latin typeface="Comic Sans MS" panose="030F0702030302020204" pitchFamily="66" charset="0"/>
              </a:rPr>
              <a:t>7. Mantenga el enfoque</a:t>
            </a:r>
          </a:p>
          <a:p>
            <a:pPr lvl="1"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CO" altLang="es-CO" sz="2400">
                <a:solidFill>
                  <a:srgbClr val="1C6394"/>
                </a:solidFill>
                <a:latin typeface="Comic Sans MS" panose="030F0702030302020204" pitchFamily="66" charset="0"/>
              </a:rPr>
              <a:t>¿Qué es Lo importante?</a:t>
            </a:r>
          </a:p>
          <a:p>
            <a:pPr lvl="1"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es-CO" altLang="es-CO" sz="2400">
                <a:solidFill>
                  <a:srgbClr val="1C6394"/>
                </a:solidFill>
                <a:latin typeface="Comic Sans MS" panose="030F0702030302020204" pitchFamily="66" charset="0"/>
              </a:rPr>
              <a:t>¿Cuál es su intención (misión) de vida?</a:t>
            </a:r>
            <a:endParaRPr lang="es-ES" altLang="es-CO" sz="2400">
              <a:solidFill>
                <a:srgbClr val="1C6394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8 Título"/>
          <p:cNvSpPr>
            <a:spLocks noGrp="1"/>
          </p:cNvSpPr>
          <p:nvPr/>
        </p:nvSpPr>
        <p:spPr>
          <a:xfrm>
            <a:off x="988144" y="113359"/>
            <a:ext cx="7949380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4400" dirty="0" smtClean="0"/>
              <a:t>DESARROLLAR CARISMA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100201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Título"/>
          <p:cNvSpPr>
            <a:spLocks noGrp="1"/>
          </p:cNvSpPr>
          <p:nvPr/>
        </p:nvSpPr>
        <p:spPr>
          <a:xfrm>
            <a:off x="1000100" y="142852"/>
            <a:ext cx="703899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CIERRE DE SESIÓN</a:t>
            </a:r>
            <a:endParaRPr lang="es-CO" sz="3000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02945" y="1376998"/>
            <a:ext cx="78501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40000"/>
              </a:spcBef>
              <a:spcAft>
                <a:spcPct val="40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s-CO" altLang="es-CO" sz="3000" dirty="0" smtClean="0">
                <a:solidFill>
                  <a:srgbClr val="1C6394"/>
                </a:solidFill>
              </a:rPr>
              <a:t>Identifica el modelo CID de tus personas cercanas</a:t>
            </a:r>
            <a:endParaRPr lang="es-CO" altLang="es-CO" sz="3000" dirty="0">
              <a:solidFill>
                <a:srgbClr val="1C6394"/>
              </a:solidFill>
            </a:endParaRPr>
          </a:p>
          <a:p>
            <a:pPr algn="just" eaLnBrk="1" hangingPunct="1">
              <a:spcBef>
                <a:spcPct val="40000"/>
              </a:spcBef>
              <a:spcAft>
                <a:spcPct val="40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s-CO" altLang="es-CO" sz="3000" dirty="0" smtClean="0">
                <a:solidFill>
                  <a:srgbClr val="1C6394"/>
                </a:solidFill>
              </a:rPr>
              <a:t>Aprenderse se memoria y repetir todos los días </a:t>
            </a:r>
            <a:r>
              <a:rPr lang="es-CO" altLang="es-CO" sz="3000" dirty="0" smtClean="0">
                <a:solidFill>
                  <a:srgbClr val="1C6394"/>
                </a:solidFill>
              </a:rPr>
              <a:t>2 </a:t>
            </a:r>
            <a:r>
              <a:rPr lang="es-CO" altLang="es-CO" sz="3000" dirty="0" smtClean="0">
                <a:solidFill>
                  <a:srgbClr val="1C6394"/>
                </a:solidFill>
              </a:rPr>
              <a:t>estructuras lingüísticas</a:t>
            </a:r>
          </a:p>
          <a:p>
            <a:pPr algn="just" eaLnBrk="1" hangingPunct="1">
              <a:spcBef>
                <a:spcPct val="40000"/>
              </a:spcBef>
              <a:spcAft>
                <a:spcPct val="40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s-CO" altLang="es-CO" sz="3000" dirty="0" smtClean="0">
                <a:solidFill>
                  <a:srgbClr val="1C6394"/>
                </a:solidFill>
              </a:rPr>
              <a:t>Incubar un sueño todos los días</a:t>
            </a:r>
            <a:endParaRPr lang="es-CO" altLang="es-CO" sz="3000" dirty="0" smtClean="0">
              <a:solidFill>
                <a:srgbClr val="1C6394"/>
              </a:solidFill>
            </a:endParaRPr>
          </a:p>
          <a:p>
            <a:pPr algn="just" eaLnBrk="1" hangingPunct="1">
              <a:spcBef>
                <a:spcPct val="40000"/>
              </a:spcBef>
              <a:spcAft>
                <a:spcPct val="40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s-CO" altLang="es-CO" sz="3000" dirty="0" smtClean="0">
                <a:solidFill>
                  <a:srgbClr val="1C6394"/>
                </a:solidFill>
              </a:rPr>
              <a:t>Modifica 3 paradigmas paralizantes</a:t>
            </a:r>
            <a:endParaRPr lang="es-CO" altLang="es-CO" sz="3000" dirty="0">
              <a:solidFill>
                <a:srgbClr val="1C6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5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Título"/>
          <p:cNvSpPr>
            <a:spLocks noGrp="1"/>
          </p:cNvSpPr>
          <p:nvPr/>
        </p:nvSpPr>
        <p:spPr>
          <a:xfrm>
            <a:off x="457203" y="107370"/>
            <a:ext cx="8229600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100" smtClean="0"/>
              <a:t>CIERRE SESIÓN</a:t>
            </a:r>
            <a:endParaRPr lang="es-CO" sz="3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704975"/>
            <a:ext cx="433701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901553" y="4093351"/>
            <a:ext cx="2882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s-CO" sz="6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Gracias!!!</a:t>
            </a:r>
            <a:endParaRPr lang="es-ES" sz="6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4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 bwMode="auto">
          <a:xfrm>
            <a:off x="2974975" y="2433638"/>
            <a:ext cx="3992563" cy="22034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152400" dir="2760000" sx="104000" sy="104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s-CO">
              <a:latin typeface="Arial" charset="0"/>
            </a:endParaRPr>
          </a:p>
        </p:txBody>
      </p:sp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357438" y="1196975"/>
            <a:ext cx="5494337" cy="477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990000"/>
                </a:solidFill>
                <a:latin typeface="+mj-lt"/>
              </a:rPr>
              <a:t>CARACTERÍSTICAS SOCIALES</a:t>
            </a:r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-1292225" y="3035301"/>
            <a:ext cx="4332287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990000"/>
                </a:solidFill>
                <a:latin typeface="+mj-lt"/>
              </a:rPr>
              <a:t>CARACTERÍSTICAS COMPORTAMENTALES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876675" y="1738313"/>
            <a:ext cx="2071688" cy="477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1C6394"/>
                </a:solidFill>
                <a:latin typeface="+mj-lt"/>
              </a:rPr>
              <a:t>Dominante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179888" y="4906963"/>
            <a:ext cx="146526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1C6394"/>
                </a:solidFill>
                <a:latin typeface="+mj-lt"/>
              </a:rPr>
              <a:t>Sumiso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377950" y="3316288"/>
            <a:ext cx="1219200" cy="477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1C6394"/>
                </a:solidFill>
                <a:latin typeface="+mj-lt"/>
              </a:rPr>
              <a:t>Hostil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180263" y="3316288"/>
            <a:ext cx="1963737" cy="477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1C6394"/>
                </a:solidFill>
                <a:latin typeface="+mj-lt"/>
              </a:rPr>
              <a:t>Afectuoso</a:t>
            </a:r>
          </a:p>
        </p:txBody>
      </p:sp>
      <p:cxnSp>
        <p:nvCxnSpPr>
          <p:cNvPr id="134154" name="16 Conector recto de flecha"/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2597150" y="3554413"/>
            <a:ext cx="46069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5" name="18 Conector recto de flecha"/>
          <p:cNvCxnSpPr>
            <a:cxnSpLocks noChangeShapeType="1"/>
            <a:stCxn id="10" idx="2"/>
            <a:endCxn id="11" idx="0"/>
          </p:cNvCxnSpPr>
          <p:nvPr/>
        </p:nvCxnSpPr>
        <p:spPr bwMode="auto">
          <a:xfrm rot="5400000">
            <a:off x="3566318" y="3561557"/>
            <a:ext cx="2690813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6" name="21 Elipse"/>
          <p:cNvSpPr>
            <a:spLocks noChangeArrowheads="1"/>
          </p:cNvSpPr>
          <p:nvPr/>
        </p:nvSpPr>
        <p:spPr bwMode="auto">
          <a:xfrm>
            <a:off x="3451225" y="2589213"/>
            <a:ext cx="876300" cy="8747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/>
          </a:p>
        </p:txBody>
      </p:sp>
      <p:sp>
        <p:nvSpPr>
          <p:cNvPr id="23" name="22 CuadroTexto"/>
          <p:cNvSpPr txBox="1"/>
          <p:nvPr/>
        </p:nvSpPr>
        <p:spPr>
          <a:xfrm>
            <a:off x="3516313" y="2808288"/>
            <a:ext cx="77311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latin typeface="+mj-lt"/>
              </a:rPr>
              <a:t>N 1</a:t>
            </a:r>
          </a:p>
        </p:txBody>
      </p:sp>
      <p:sp>
        <p:nvSpPr>
          <p:cNvPr id="134158" name="23 Elipse"/>
          <p:cNvSpPr>
            <a:spLocks noChangeArrowheads="1"/>
          </p:cNvSpPr>
          <p:nvPr/>
        </p:nvSpPr>
        <p:spPr bwMode="auto">
          <a:xfrm>
            <a:off x="5511800" y="2589213"/>
            <a:ext cx="876300" cy="8747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/>
          </a:p>
        </p:txBody>
      </p:sp>
      <p:sp>
        <p:nvSpPr>
          <p:cNvPr id="25" name="24 CuadroTexto"/>
          <p:cNvSpPr txBox="1"/>
          <p:nvPr/>
        </p:nvSpPr>
        <p:spPr>
          <a:xfrm>
            <a:off x="5576888" y="2808288"/>
            <a:ext cx="77311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latin typeface="+mj-lt"/>
              </a:rPr>
              <a:t>N 4</a:t>
            </a:r>
          </a:p>
        </p:txBody>
      </p:sp>
      <p:sp>
        <p:nvSpPr>
          <p:cNvPr id="134160" name="25 Elipse"/>
          <p:cNvSpPr>
            <a:spLocks noChangeArrowheads="1"/>
          </p:cNvSpPr>
          <p:nvPr/>
        </p:nvSpPr>
        <p:spPr bwMode="auto">
          <a:xfrm>
            <a:off x="3451225" y="3657600"/>
            <a:ext cx="876300" cy="8763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/>
          </a:p>
        </p:txBody>
      </p:sp>
      <p:sp>
        <p:nvSpPr>
          <p:cNvPr id="27" name="26 CuadroTexto"/>
          <p:cNvSpPr txBox="1"/>
          <p:nvPr/>
        </p:nvSpPr>
        <p:spPr>
          <a:xfrm>
            <a:off x="3516313" y="3876675"/>
            <a:ext cx="77311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latin typeface="+mj-lt"/>
              </a:rPr>
              <a:t>N 2</a:t>
            </a:r>
          </a:p>
        </p:txBody>
      </p:sp>
      <p:sp>
        <p:nvSpPr>
          <p:cNvPr id="134162" name="27 Elipse"/>
          <p:cNvSpPr>
            <a:spLocks noChangeArrowheads="1"/>
          </p:cNvSpPr>
          <p:nvPr/>
        </p:nvSpPr>
        <p:spPr bwMode="auto">
          <a:xfrm>
            <a:off x="5524500" y="3657600"/>
            <a:ext cx="876300" cy="8763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/>
          </a:p>
        </p:txBody>
      </p:sp>
      <p:sp>
        <p:nvSpPr>
          <p:cNvPr id="29" name="28 CuadroTexto"/>
          <p:cNvSpPr txBox="1"/>
          <p:nvPr/>
        </p:nvSpPr>
        <p:spPr>
          <a:xfrm>
            <a:off x="5589588" y="3876675"/>
            <a:ext cx="77311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latin typeface="+mj-lt"/>
              </a:rPr>
              <a:t>N 3</a:t>
            </a:r>
          </a:p>
        </p:txBody>
      </p:sp>
    </p:spTree>
    <p:extLst>
      <p:ext uri="{BB962C8B-B14F-4D97-AF65-F5344CB8AC3E}">
        <p14:creationId xmlns:p14="http://schemas.microsoft.com/office/powerpoint/2010/main" val="30707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317500" y="1243013"/>
            <a:ext cx="8672513" cy="4487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63538" indent="-363538" defTabSz="762000" fontAlgn="auto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C0A062"/>
              </a:buClr>
              <a:buFont typeface="Wingdings" pitchFamily="2" charset="2"/>
              <a:buChar char="ü"/>
              <a:defRPr/>
            </a:pPr>
            <a:r>
              <a:rPr lang="es-ES_tradnl" sz="2200" dirty="0">
                <a:solidFill>
                  <a:srgbClr val="1C6394"/>
                </a:solidFill>
                <a:latin typeface="Arial Black" pitchFamily="34" charset="0"/>
              </a:rPr>
              <a:t>Es muy improbable que una persona coincida el 100% de su personalidad en 1 solo cuadrante.</a:t>
            </a:r>
          </a:p>
          <a:p>
            <a:pPr marL="363538" indent="-363538" defTabSz="762000" fontAlgn="auto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C0A062"/>
              </a:buClr>
              <a:buFont typeface="Wingdings" pitchFamily="2" charset="2"/>
              <a:buChar char="ü"/>
              <a:defRPr/>
            </a:pPr>
            <a:r>
              <a:rPr lang="es-ES_tradnl" sz="2200" dirty="0">
                <a:solidFill>
                  <a:srgbClr val="1C6394"/>
                </a:solidFill>
                <a:latin typeface="Arial Black" pitchFamily="34" charset="0"/>
              </a:rPr>
              <a:t>Normalmente habrá una preponderancia sobre uno de los cuadrantes y, en menor escala, componentes de los otros.</a:t>
            </a:r>
          </a:p>
          <a:p>
            <a:pPr marL="363538" indent="-363538" defTabSz="762000" fontAlgn="auto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C0A062"/>
              </a:buClr>
              <a:buFont typeface="Wingdings" pitchFamily="2" charset="2"/>
              <a:buChar char="ü"/>
              <a:defRPr/>
            </a:pPr>
            <a:r>
              <a:rPr lang="es-ES_tradnl" sz="2200" dirty="0">
                <a:solidFill>
                  <a:srgbClr val="1C6394"/>
                </a:solidFill>
                <a:latin typeface="Arial Black" pitchFamily="34" charset="0"/>
              </a:rPr>
              <a:t>Las siguiente definiciones son casos extremos: personalidad al 100% en un solo cuadrante</a:t>
            </a:r>
            <a:endParaRPr lang="es-ES_tradnl" sz="2200" dirty="0">
              <a:solidFill>
                <a:srgbClr val="1C639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53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do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E6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E6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sz="3200" b="0" i="0" u="none" strike="noStrike" kern="0" cap="none" spc="0" normalizeH="0" baseline="0" noProof="0" dirty="0" smtClean="0">
            <a:ln>
              <a:noFill/>
            </a:ln>
            <a:solidFill>
              <a:srgbClr val="1C6394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3386</Words>
  <Application>Microsoft Office PowerPoint</Application>
  <PresentationFormat>Presentación en pantalla (4:3)</PresentationFormat>
  <Paragraphs>605</Paragraphs>
  <Slides>74</Slides>
  <Notes>63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86" baseType="lpstr">
      <vt:lpstr>Arial</vt:lpstr>
      <vt:lpstr>Arial Black</vt:lpstr>
      <vt:lpstr>Arial Narrow</vt:lpstr>
      <vt:lpstr>Calibri</vt:lpstr>
      <vt:lpstr>Comic Sans MS</vt:lpstr>
      <vt:lpstr>Courier New</vt:lpstr>
      <vt:lpstr>Monotype Corsiva</vt:lpstr>
      <vt:lpstr>Symbol</vt:lpstr>
      <vt:lpstr>Times New Roman</vt:lpstr>
      <vt:lpstr>Wingdings</vt:lpstr>
      <vt:lpstr>Wingdings 3</vt:lpstr>
      <vt:lpstr>Diseño predeterminado</vt:lpstr>
      <vt:lpstr>Presentación de PowerPoint</vt:lpstr>
      <vt:lpstr>Presentación de PowerPoint</vt:lpstr>
      <vt:lpstr>Recordando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es un PARADIGMA?</vt:lpstr>
      <vt:lpstr>La cotidiana influencia de los paradigmas</vt:lpstr>
      <vt:lpstr>Presentación de PowerPoint</vt:lpstr>
      <vt:lpstr>Cambiando paradigmas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ucc</dc:creator>
  <cp:lastModifiedBy>Diego Villalobos</cp:lastModifiedBy>
  <cp:revision>64</cp:revision>
  <dcterms:created xsi:type="dcterms:W3CDTF">2009-08-10T20:15:20Z</dcterms:created>
  <dcterms:modified xsi:type="dcterms:W3CDTF">2018-10-27T03:31:17Z</dcterms:modified>
</cp:coreProperties>
</file>