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71" r:id="rId6"/>
    <p:sldId id="272" r:id="rId7"/>
    <p:sldId id="277" r:id="rId8"/>
    <p:sldId id="259" r:id="rId9"/>
    <p:sldId id="276" r:id="rId10"/>
    <p:sldId id="261" r:id="rId11"/>
    <p:sldId id="274" r:id="rId12"/>
    <p:sldId id="273" r:id="rId13"/>
    <p:sldId id="262" r:id="rId14"/>
    <p:sldId id="278" r:id="rId15"/>
    <p:sldId id="263" r:id="rId16"/>
    <p:sldId id="264" r:id="rId17"/>
    <p:sldId id="265" r:id="rId18"/>
    <p:sldId id="269" r:id="rId19"/>
    <p:sldId id="266" r:id="rId20"/>
    <p:sldId id="270" r:id="rId21"/>
    <p:sldId id="267" r:id="rId22"/>
    <p:sldId id="268"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040" y="-4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7FC9B0C-9B42-41E7-BCB8-530459035664}" type="datetimeFigureOut">
              <a:rPr lang="es-ES" smtClean="0"/>
              <a:t>22/09/14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5BFB94-E83A-479E-A76A-A3BA7E69F796}" type="slidenum">
              <a:rPr lang="es-ES" smtClean="0"/>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7FC9B0C-9B42-41E7-BCB8-530459035664}" type="datetimeFigureOut">
              <a:rPr lang="es-ES" smtClean="0"/>
              <a:t>22/09/14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5BFB94-E83A-479E-A76A-A3BA7E69F796}" type="slidenum">
              <a:rPr lang="es-ES" smtClean="0"/>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7FC9B0C-9B42-41E7-BCB8-530459035664}" type="datetimeFigureOut">
              <a:rPr lang="es-ES" smtClean="0"/>
              <a:t>22/09/14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5BFB94-E83A-479E-A76A-A3BA7E69F796}" type="slidenum">
              <a:rPr lang="es-ES" smtClean="0"/>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7FC9B0C-9B42-41E7-BCB8-530459035664}" type="datetimeFigureOut">
              <a:rPr lang="es-ES" smtClean="0"/>
              <a:t>22/09/14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5BFB94-E83A-479E-A76A-A3BA7E69F796}" type="slidenum">
              <a:rPr lang="es-ES" smtClean="0"/>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7FC9B0C-9B42-41E7-BCB8-530459035664}" type="datetimeFigureOut">
              <a:rPr lang="es-ES" smtClean="0"/>
              <a:t>22/09/14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5BFB94-E83A-479E-A76A-A3BA7E69F796}" type="slidenum">
              <a:rPr lang="es-ES" smtClean="0"/>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7FC9B0C-9B42-41E7-BCB8-530459035664}" type="datetimeFigureOut">
              <a:rPr lang="es-ES" smtClean="0"/>
              <a:t>22/09/14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45BFB94-E83A-479E-A76A-A3BA7E69F796}" type="slidenum">
              <a:rPr lang="es-ES" smtClean="0"/>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7FC9B0C-9B42-41E7-BCB8-530459035664}" type="datetimeFigureOut">
              <a:rPr lang="es-ES" smtClean="0"/>
              <a:t>22/09/14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45BFB94-E83A-479E-A76A-A3BA7E69F796}" type="slidenum">
              <a:rPr lang="es-ES" smtClean="0"/>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7FC9B0C-9B42-41E7-BCB8-530459035664}" type="datetimeFigureOut">
              <a:rPr lang="es-ES" smtClean="0"/>
              <a:t>22/09/14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45BFB94-E83A-479E-A76A-A3BA7E69F796}" type="slidenum">
              <a:rPr lang="es-ES" smtClean="0"/>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7FC9B0C-9B42-41E7-BCB8-530459035664}" type="datetimeFigureOut">
              <a:rPr lang="es-ES" smtClean="0"/>
              <a:t>22/09/14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45BFB94-E83A-479E-A76A-A3BA7E69F796}" type="slidenum">
              <a:rPr lang="es-ES" smtClean="0"/>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7FC9B0C-9B42-41E7-BCB8-530459035664}" type="datetimeFigureOut">
              <a:rPr lang="es-ES" smtClean="0"/>
              <a:t>22/09/14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45BFB94-E83A-479E-A76A-A3BA7E69F796}" type="slidenum">
              <a:rPr lang="es-ES" smtClean="0"/>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7FC9B0C-9B42-41E7-BCB8-530459035664}" type="datetimeFigureOut">
              <a:rPr lang="es-ES" smtClean="0"/>
              <a:t>22/09/14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45BFB94-E83A-479E-A76A-A3BA7E69F796}" type="slidenum">
              <a:rPr lang="es-ES" smtClean="0"/>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C9B0C-9B42-41E7-BCB8-530459035664}" type="datetimeFigureOut">
              <a:rPr lang="es-ES" smtClean="0"/>
              <a:t>22/09/14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BFB94-E83A-479E-A76A-A3BA7E69F796}" type="slidenum">
              <a:rPr lang="es-ES" smtClean="0"/>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1.bp.blogspot.com/_pAA4MxNM0W8/Swq76LkUHSI/AAAAAAAAAB0/_uCNP65S-pE/s1600/tipografia.gif" TargetMode="Externa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gif"/><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 Id="rId3" Type="http://schemas.openxmlformats.org/officeDocument/2006/relationships/image" Target="../media/image2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gif"/><Relationship Id="rId1" Type="http://schemas.openxmlformats.org/officeDocument/2006/relationships/slideLayout" Target="../slideLayouts/slideLayout7.xml"/><Relationship Id="rId2" Type="http://schemas.openxmlformats.org/officeDocument/2006/relationships/image" Target="../media/image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1.bp.blogspot.com/_pAA4MxNM0W8/Swq76LkUHSI/AAAAAAAAAB0/_uCNP65S-pE/s320/tipografia.gif">
            <a:hlinkClick r:id="rId2"/>
          </p:cNvPr>
          <p:cNvPicPr>
            <a:picLocks noChangeAspect="1" noChangeArrowheads="1"/>
          </p:cNvPicPr>
          <p:nvPr/>
        </p:nvPicPr>
        <p:blipFill>
          <a:blip r:embed="rId3"/>
          <a:srcRect/>
          <a:stretch>
            <a:fillRect/>
          </a:stretch>
        </p:blipFill>
        <p:spPr bwMode="auto">
          <a:xfrm>
            <a:off x="0" y="3357562"/>
            <a:ext cx="2942555" cy="3500438"/>
          </a:xfrm>
          <a:prstGeom prst="rect">
            <a:avLst/>
          </a:prstGeom>
          <a:noFill/>
        </p:spPr>
      </p:pic>
      <p:sp>
        <p:nvSpPr>
          <p:cNvPr id="6" name="5 CuadroTexto"/>
          <p:cNvSpPr txBox="1"/>
          <p:nvPr/>
        </p:nvSpPr>
        <p:spPr>
          <a:xfrm>
            <a:off x="2357422" y="2285992"/>
            <a:ext cx="5072098" cy="400110"/>
          </a:xfrm>
          <a:prstGeom prst="rect">
            <a:avLst/>
          </a:prstGeom>
          <a:noFill/>
        </p:spPr>
        <p:txBody>
          <a:bodyPr wrap="square" rtlCol="0">
            <a:spAutoFit/>
          </a:bodyPr>
          <a:lstStyle/>
          <a:p>
            <a:pPr algn="ctr"/>
            <a:r>
              <a:rPr lang="es-ES" sz="2000" b="1" smtClean="0">
                <a:solidFill>
                  <a:srgbClr val="C00000"/>
                </a:solidFill>
                <a:effectLst>
                  <a:reflection blurRad="6350" stA="55000" endA="300" endPos="45500" dir="5400000" sy="-100000" algn="bl" rotWithShape="0"/>
                </a:effectLst>
                <a:latin typeface="Charlemagne Std" pitchFamily="50" charset="0"/>
              </a:rPr>
              <a:t>Tipografía</a:t>
            </a:r>
            <a:endParaRPr lang="es-ES" sz="2000" b="1" dirty="0" smtClean="0">
              <a:solidFill>
                <a:srgbClr val="C00000"/>
              </a:solidFill>
              <a:effectLst>
                <a:reflection blurRad="6350" stA="55000" endA="300" endPos="45500" dir="5400000" sy="-100000" algn="bl" rotWithShape="0"/>
              </a:effectLst>
              <a:latin typeface="Charlemagne Std" pitchFamily="50"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SofiaG\Documents\VIC\Typography\S.jpg"/>
          <p:cNvPicPr>
            <a:picLocks noChangeAspect="1" noChangeArrowheads="1"/>
          </p:cNvPicPr>
          <p:nvPr/>
        </p:nvPicPr>
        <p:blipFill>
          <a:blip r:embed="rId2" cstate="print"/>
          <a:srcRect/>
          <a:stretch>
            <a:fillRect/>
          </a:stretch>
        </p:blipFill>
        <p:spPr bwMode="auto">
          <a:xfrm>
            <a:off x="-32" y="0"/>
            <a:ext cx="9244042" cy="7249629"/>
          </a:xfrm>
          <a:prstGeom prst="rect">
            <a:avLst/>
          </a:prstGeom>
          <a:noFill/>
        </p:spPr>
      </p:pic>
      <p:pic>
        <p:nvPicPr>
          <p:cNvPr id="18435" name="Picture 3" descr="C:\Users\SofiaG\Documents\VIC\Typography\S.jpg"/>
          <p:cNvPicPr>
            <a:picLocks noChangeAspect="1" noChangeArrowheads="1"/>
          </p:cNvPicPr>
          <p:nvPr/>
        </p:nvPicPr>
        <p:blipFill>
          <a:blip r:embed="rId3" cstate="print"/>
          <a:srcRect/>
          <a:stretch>
            <a:fillRect/>
          </a:stretch>
        </p:blipFill>
        <p:spPr bwMode="auto">
          <a:xfrm>
            <a:off x="-457200" y="-514350"/>
            <a:ext cx="10058400" cy="7888288"/>
          </a:xfrm>
          <a:prstGeom prst="rect">
            <a:avLst/>
          </a:prstGeom>
          <a:noFill/>
        </p:spPr>
      </p:pic>
      <p:pic>
        <p:nvPicPr>
          <p:cNvPr id="18436" name="Picture 4" descr="C:\Users\SofiaG\Documents\VIC\Typography\S.jpg"/>
          <p:cNvPicPr>
            <a:picLocks noChangeAspect="1" noChangeArrowheads="1"/>
          </p:cNvPicPr>
          <p:nvPr/>
        </p:nvPicPr>
        <p:blipFill>
          <a:blip r:embed="rId3" cstate="print"/>
          <a:srcRect/>
          <a:stretch>
            <a:fillRect/>
          </a:stretch>
        </p:blipFill>
        <p:spPr bwMode="auto">
          <a:xfrm>
            <a:off x="-457200" y="-514350"/>
            <a:ext cx="10058400" cy="7888288"/>
          </a:xfrm>
          <a:prstGeom prst="rect">
            <a:avLst/>
          </a:prstGeom>
          <a:noFill/>
        </p:spPr>
      </p:pic>
      <p:sp>
        <p:nvSpPr>
          <p:cNvPr id="7" name="6 CuadroTexto"/>
          <p:cNvSpPr txBox="1"/>
          <p:nvPr/>
        </p:nvSpPr>
        <p:spPr>
          <a:xfrm>
            <a:off x="3286116" y="1857364"/>
            <a:ext cx="5500726" cy="2585323"/>
          </a:xfrm>
          <a:prstGeom prst="rect">
            <a:avLst/>
          </a:prstGeom>
          <a:noFill/>
        </p:spPr>
        <p:txBody>
          <a:bodyPr wrap="square" rtlCol="0">
            <a:spAutoFit/>
          </a:bodyPr>
          <a:lstStyle/>
          <a:p>
            <a:pPr algn="just"/>
            <a:r>
              <a:rPr lang="es-ES" dirty="0" smtClean="0">
                <a:solidFill>
                  <a:schemeClr val="bg1"/>
                </a:solidFill>
                <a:latin typeface="Maiandra GD" pitchFamily="34" charset="0"/>
              </a:rPr>
              <a:t>El </a:t>
            </a:r>
            <a:r>
              <a:rPr lang="es-ES" b="1" dirty="0" smtClean="0">
                <a:solidFill>
                  <a:srgbClr val="C00000"/>
                </a:solidFill>
                <a:latin typeface="Maiandra GD" pitchFamily="34" charset="0"/>
              </a:rPr>
              <a:t>Imperio Romano </a:t>
            </a:r>
            <a:r>
              <a:rPr lang="es-ES" dirty="0" smtClean="0">
                <a:solidFill>
                  <a:schemeClr val="bg1"/>
                </a:solidFill>
                <a:latin typeface="Maiandra GD" pitchFamily="34" charset="0"/>
              </a:rPr>
              <a:t>fue decisivo en el desarrollo del alfabeto occidental, por crear un alfabeto formal realmente avanzado, y por dar la adecuada difusión a este alfabeto por toda Europa conquistada, ya que muchas lenguas que no tenían sistema propio de escritura adoptaron el alfabeto romano o latino. </a:t>
            </a:r>
            <a:br>
              <a:rPr lang="es-ES" dirty="0" smtClean="0">
                <a:solidFill>
                  <a:schemeClr val="bg1"/>
                </a:solidFill>
                <a:latin typeface="Maiandra GD" pitchFamily="34" charset="0"/>
              </a:rPr>
            </a:br>
            <a:r>
              <a:rPr lang="es-ES" dirty="0" smtClean="0">
                <a:solidFill>
                  <a:schemeClr val="bg1"/>
                </a:solidFill>
                <a:latin typeface="Maiandra GD" pitchFamily="34" charset="0"/>
              </a:rPr>
              <a:t/>
            </a:r>
            <a:br>
              <a:rPr lang="es-ES" dirty="0" smtClean="0">
                <a:solidFill>
                  <a:schemeClr val="bg1"/>
                </a:solidFill>
                <a:latin typeface="Maiandra GD" pitchFamily="34" charset="0"/>
              </a:rPr>
            </a:br>
            <a:endParaRPr lang="es-ES" dirty="0" smtClean="0">
              <a:solidFill>
                <a:schemeClr val="bg1"/>
              </a:solidFill>
              <a:latin typeface="Maiandra GD" pitchFamily="34" charset="0"/>
            </a:endParaRPr>
          </a:p>
          <a:p>
            <a:pPr algn="just"/>
            <a:endParaRPr lang="es-ES" dirty="0">
              <a:solidFill>
                <a:schemeClr val="bg1"/>
              </a:solidFill>
              <a:latin typeface="Maiandra GD" pitchFamily="34" charset="0"/>
            </a:endParaRPr>
          </a:p>
        </p:txBody>
      </p:sp>
      <p:pic>
        <p:nvPicPr>
          <p:cNvPr id="18438" name="Picture 6" descr="http://www.desarrolloweb.com/articulos/images/diseno/7/historia_7.gif"/>
          <p:cNvPicPr>
            <a:picLocks noChangeAspect="1" noChangeArrowheads="1"/>
          </p:cNvPicPr>
          <p:nvPr/>
        </p:nvPicPr>
        <p:blipFill>
          <a:blip r:embed="rId4"/>
          <a:srcRect/>
          <a:stretch>
            <a:fillRect/>
          </a:stretch>
        </p:blipFill>
        <p:spPr bwMode="auto">
          <a:xfrm>
            <a:off x="4214810" y="4214818"/>
            <a:ext cx="3643338" cy="189173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07034" y="5805264"/>
            <a:ext cx="2149756" cy="369332"/>
          </a:xfrm>
          <a:prstGeom prst="rect">
            <a:avLst/>
          </a:prstGeom>
        </p:spPr>
        <p:txBody>
          <a:bodyPr wrap="none">
            <a:spAutoFit/>
          </a:bodyPr>
          <a:lstStyle/>
          <a:p>
            <a:r>
              <a:rPr lang="es-CO" b="1" dirty="0">
                <a:effectLst>
                  <a:outerShdw blurRad="38100" dist="38100" dir="2700000" algn="tl">
                    <a:srgbClr val="000000">
                      <a:alpha val="43137"/>
                    </a:srgbClr>
                  </a:outerShdw>
                </a:effectLst>
                <a:latin typeface="Maiandra GD" pitchFamily="34" charset="0"/>
              </a:rPr>
              <a:t>Alfabeto Romano</a:t>
            </a:r>
          </a:p>
        </p:txBody>
      </p:sp>
      <p:pic>
        <p:nvPicPr>
          <p:cNvPr id="4098" name="Picture 2" descr="H:\Typography\01 History\04_alfabeto_rom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79416"/>
            <a:ext cx="60960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8093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ypography\01 History\04_alfabeto_rom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20688"/>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Typography\01 History\02_alfabeto_fenici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620688"/>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ypography\01 History\03_alfabeto_grie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620688"/>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770709" y="5788848"/>
            <a:ext cx="1954381" cy="369332"/>
          </a:xfrm>
          <a:prstGeom prst="rect">
            <a:avLst/>
          </a:prstGeom>
          <a:noFill/>
        </p:spPr>
        <p:txBody>
          <a:bodyPr wrap="none" rtlCol="0">
            <a:spAutoFit/>
          </a:bodyPr>
          <a:lstStyle/>
          <a:p>
            <a:r>
              <a:rPr lang="es-CO" b="1" dirty="0" smtClean="0">
                <a:effectLst>
                  <a:outerShdw blurRad="38100" dist="38100" dir="2700000" algn="tl">
                    <a:srgbClr val="000000">
                      <a:alpha val="43137"/>
                    </a:srgbClr>
                  </a:outerShdw>
                </a:effectLst>
                <a:latin typeface="Maiandra GD" pitchFamily="34" charset="0"/>
              </a:rPr>
              <a:t>Alfabeto Griego</a:t>
            </a:r>
            <a:endParaRPr lang="es-CO" b="1" dirty="0">
              <a:effectLst>
                <a:outerShdw blurRad="38100" dist="38100" dir="2700000" algn="tl">
                  <a:srgbClr val="000000">
                    <a:alpha val="43137"/>
                  </a:srgbClr>
                </a:outerShdw>
              </a:effectLst>
              <a:latin typeface="Maiandra GD" pitchFamily="34" charset="0"/>
            </a:endParaRPr>
          </a:p>
        </p:txBody>
      </p:sp>
    </p:spTree>
    <p:extLst>
      <p:ext uri="{BB962C8B-B14F-4D97-AF65-F5344CB8AC3E}">
        <p14:creationId xmlns:p14="http://schemas.microsoft.com/office/powerpoint/2010/main" val="5922451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C:\Users\SofiaG\Documents\VIC\Typography\C.jpg"/>
          <p:cNvPicPr>
            <a:picLocks noChangeAspect="1" noChangeArrowheads="1"/>
          </p:cNvPicPr>
          <p:nvPr/>
        </p:nvPicPr>
        <p:blipFill>
          <a:blip r:embed="rId2" cstate="print"/>
          <a:srcRect/>
          <a:stretch>
            <a:fillRect/>
          </a:stretch>
        </p:blipFill>
        <p:spPr bwMode="auto">
          <a:xfrm>
            <a:off x="-28572" y="0"/>
            <a:ext cx="9172604" cy="7402072"/>
          </a:xfrm>
          <a:prstGeom prst="rect">
            <a:avLst/>
          </a:prstGeom>
          <a:noFill/>
        </p:spPr>
      </p:pic>
      <p:sp>
        <p:nvSpPr>
          <p:cNvPr id="3" name="2 CuadroTexto"/>
          <p:cNvSpPr txBox="1"/>
          <p:nvPr/>
        </p:nvSpPr>
        <p:spPr>
          <a:xfrm>
            <a:off x="3071802" y="1857364"/>
            <a:ext cx="5500694" cy="3139321"/>
          </a:xfrm>
          <a:prstGeom prst="rect">
            <a:avLst/>
          </a:prstGeom>
          <a:noFill/>
        </p:spPr>
        <p:txBody>
          <a:bodyPr wrap="square" rtlCol="0">
            <a:spAutoFit/>
          </a:bodyPr>
          <a:lstStyle/>
          <a:p>
            <a:pPr algn="just"/>
            <a:r>
              <a:rPr lang="es-ES" dirty="0" smtClean="0">
                <a:solidFill>
                  <a:schemeClr val="bg1"/>
                </a:solidFill>
                <a:latin typeface="Maiandra GD" pitchFamily="34" charset="0"/>
              </a:rPr>
              <a:t>En 1.450 se produjo uno de los hechos más importantes para el desarrollo de la Tipografía y de la cultura humana: </a:t>
            </a:r>
            <a:r>
              <a:rPr lang="es-ES" b="1" dirty="0" smtClean="0">
                <a:solidFill>
                  <a:srgbClr val="C00000"/>
                </a:solidFill>
                <a:latin typeface="Maiandra GD" pitchFamily="34" charset="0"/>
              </a:rPr>
              <a:t>Johann Gutenberg </a:t>
            </a:r>
            <a:r>
              <a:rPr lang="es-ES" dirty="0" smtClean="0">
                <a:solidFill>
                  <a:schemeClr val="bg1"/>
                </a:solidFill>
                <a:latin typeface="Maiandra GD" pitchFamily="34" charset="0"/>
              </a:rPr>
              <a:t>(1398 – 1468) inventa a la vez los caracteres móviles y la prensa, creando </a:t>
            </a:r>
            <a:r>
              <a:rPr lang="es-ES" b="1" dirty="0" smtClean="0">
                <a:solidFill>
                  <a:srgbClr val="C00000"/>
                </a:solidFill>
                <a:latin typeface="Maiandra GD" pitchFamily="34" charset="0"/>
              </a:rPr>
              <a:t>la imprenta. </a:t>
            </a:r>
            <a:r>
              <a:rPr lang="es-ES" dirty="0" smtClean="0">
                <a:solidFill>
                  <a:schemeClr val="bg1"/>
                </a:solidFill>
                <a:latin typeface="Maiandra GD" pitchFamily="34" charset="0"/>
              </a:rPr>
              <a:t>El primer texto occidental impreso, </a:t>
            </a:r>
            <a:r>
              <a:rPr lang="es-ES" i="1" dirty="0" smtClean="0">
                <a:solidFill>
                  <a:srgbClr val="C00000"/>
                </a:solidFill>
                <a:latin typeface="Maiandra GD" pitchFamily="34" charset="0"/>
              </a:rPr>
              <a:t>la "Biblia de 42 líneas" </a:t>
            </a:r>
            <a:r>
              <a:rPr lang="es-ES" dirty="0" smtClean="0">
                <a:solidFill>
                  <a:schemeClr val="bg1"/>
                </a:solidFill>
                <a:latin typeface="Maiandra GD" pitchFamily="34" charset="0"/>
              </a:rPr>
              <a:t>de </a:t>
            </a:r>
            <a:r>
              <a:rPr lang="es-ES" dirty="0" err="1" smtClean="0">
                <a:solidFill>
                  <a:schemeClr val="bg1"/>
                </a:solidFill>
                <a:latin typeface="Maiandra GD" pitchFamily="34" charset="0"/>
              </a:rPr>
              <a:t>Mazarino</a:t>
            </a:r>
            <a:r>
              <a:rPr lang="es-ES" dirty="0" smtClean="0">
                <a:solidFill>
                  <a:schemeClr val="bg1"/>
                </a:solidFill>
                <a:latin typeface="Maiandra GD" pitchFamily="34" charset="0"/>
              </a:rPr>
              <a:t>, sale en 1.456, al parecer de la imprenta de Gutenberg.</a:t>
            </a:r>
          </a:p>
          <a:p>
            <a:pPr algn="just"/>
            <a:endParaRPr lang="es-ES" dirty="0">
              <a:solidFill>
                <a:schemeClr val="bg1"/>
              </a:solidFill>
              <a:latin typeface="Maiandra GD" pitchFamily="34" charset="0"/>
            </a:endParaRPr>
          </a:p>
          <a:p>
            <a:pPr algn="just"/>
            <a:r>
              <a:rPr lang="es-ES" b="1" dirty="0" smtClean="0">
                <a:solidFill>
                  <a:srgbClr val="C00000"/>
                </a:solidFill>
                <a:latin typeface="Maiandra GD" pitchFamily="34" charset="0"/>
              </a:rPr>
              <a:t>Edad Media: </a:t>
            </a:r>
            <a:r>
              <a:rPr lang="es-ES" dirty="0" smtClean="0">
                <a:solidFill>
                  <a:schemeClr val="bg1"/>
                </a:solidFill>
                <a:latin typeface="Maiandra GD" pitchFamily="34" charset="0"/>
              </a:rPr>
              <a:t>Estilo de letra son el GÓTICO y el ROMANO </a:t>
            </a:r>
            <a:br>
              <a:rPr lang="es-ES" dirty="0" smtClean="0">
                <a:solidFill>
                  <a:schemeClr val="bg1"/>
                </a:solidFill>
                <a:latin typeface="Maiandra GD" pitchFamily="34" charset="0"/>
              </a:rPr>
            </a:br>
            <a:endParaRPr lang="es-ES" dirty="0">
              <a:solidFill>
                <a:schemeClr val="bg1"/>
              </a:solidFill>
              <a:latin typeface="Maiandra GD"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ypography\01 History\06bimpre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4445000" cy="3175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H:\Typography\01 History\06tipograf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074655"/>
            <a:ext cx="44450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9571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www.vgesa.com/vgeinc12.jpg"/>
          <p:cNvPicPr>
            <a:picLocks noChangeAspect="1" noChangeArrowheads="1"/>
          </p:cNvPicPr>
          <p:nvPr/>
        </p:nvPicPr>
        <p:blipFill>
          <a:blip r:embed="rId2"/>
          <a:srcRect/>
          <a:stretch>
            <a:fillRect/>
          </a:stretch>
        </p:blipFill>
        <p:spPr bwMode="auto">
          <a:xfrm>
            <a:off x="500034" y="428604"/>
            <a:ext cx="4143404" cy="5623192"/>
          </a:xfrm>
          <a:prstGeom prst="rect">
            <a:avLst/>
          </a:prstGeom>
          <a:noFill/>
        </p:spPr>
      </p:pic>
      <p:pic>
        <p:nvPicPr>
          <p:cNvPr id="20486" name="Picture 6" descr="http://t0.gstatic.com/images?q=tbn:7qiw7Vrhx-DCRM:http://files.motime.com/fce555226e7c40dcaeb4995596eb799a.jpeg&amp;t=1"/>
          <p:cNvPicPr>
            <a:picLocks noChangeAspect="1" noChangeArrowheads="1"/>
          </p:cNvPicPr>
          <p:nvPr/>
        </p:nvPicPr>
        <p:blipFill>
          <a:blip r:embed="rId3"/>
          <a:srcRect/>
          <a:stretch>
            <a:fillRect/>
          </a:stretch>
        </p:blipFill>
        <p:spPr bwMode="auto">
          <a:xfrm>
            <a:off x="5643570" y="357166"/>
            <a:ext cx="2357454" cy="2428178"/>
          </a:xfrm>
          <a:prstGeom prst="rect">
            <a:avLst/>
          </a:prstGeom>
          <a:noFill/>
        </p:spPr>
      </p:pic>
      <p:pic>
        <p:nvPicPr>
          <p:cNvPr id="20488" name="Picture 8" descr="http://t1.gstatic.com/images?q=tbn:71H1nZJr_A51qM:http://www.biografiasyvidas.com/monografia/gutenberg/fotos/gutenberg_3.jpg&amp;t=1"/>
          <p:cNvPicPr>
            <a:picLocks noChangeAspect="1" noChangeArrowheads="1"/>
          </p:cNvPicPr>
          <p:nvPr/>
        </p:nvPicPr>
        <p:blipFill>
          <a:blip r:embed="rId4"/>
          <a:srcRect/>
          <a:stretch>
            <a:fillRect/>
          </a:stretch>
        </p:blipFill>
        <p:spPr bwMode="auto">
          <a:xfrm>
            <a:off x="5072066" y="3071810"/>
            <a:ext cx="3814934" cy="2857520"/>
          </a:xfrm>
          <a:prstGeom prst="rect">
            <a:avLst/>
          </a:prstGeom>
          <a:noFill/>
        </p:spPr>
      </p:pic>
      <p:sp>
        <p:nvSpPr>
          <p:cNvPr id="7" name="6 CuadroTexto"/>
          <p:cNvSpPr txBox="1"/>
          <p:nvPr/>
        </p:nvSpPr>
        <p:spPr>
          <a:xfrm>
            <a:off x="1714480" y="6286520"/>
            <a:ext cx="5214974" cy="369332"/>
          </a:xfrm>
          <a:prstGeom prst="rect">
            <a:avLst/>
          </a:prstGeom>
          <a:noFill/>
        </p:spPr>
        <p:txBody>
          <a:bodyPr wrap="square" rtlCol="0">
            <a:spAutoFit/>
          </a:bodyPr>
          <a:lstStyle/>
          <a:p>
            <a:pPr algn="ctr"/>
            <a:r>
              <a:rPr lang="es-ES" b="1" dirty="0" smtClean="0">
                <a:latin typeface="Maiandra GD" pitchFamily="34" charset="0"/>
              </a:rPr>
              <a:t>La Biblia de 42 Líneas</a:t>
            </a:r>
            <a:endParaRPr lang="es-ES" b="1" dirty="0">
              <a:latin typeface="Maiandra GD"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SofiaG\Documents\VIC\Typography\Sin título-1.jpg"/>
          <p:cNvPicPr>
            <a:picLocks noChangeAspect="1" noChangeArrowheads="1"/>
          </p:cNvPicPr>
          <p:nvPr/>
        </p:nvPicPr>
        <p:blipFill>
          <a:blip r:embed="rId2" cstate="print"/>
          <a:srcRect/>
          <a:stretch>
            <a:fillRect/>
          </a:stretch>
        </p:blipFill>
        <p:spPr bwMode="auto">
          <a:xfrm>
            <a:off x="-335371" y="0"/>
            <a:ext cx="9479371" cy="7108079"/>
          </a:xfrm>
          <a:prstGeom prst="rect">
            <a:avLst/>
          </a:prstGeom>
          <a:noFill/>
        </p:spPr>
      </p:pic>
      <p:sp>
        <p:nvSpPr>
          <p:cNvPr id="3" name="2 CuadroTexto"/>
          <p:cNvSpPr txBox="1"/>
          <p:nvPr/>
        </p:nvSpPr>
        <p:spPr>
          <a:xfrm>
            <a:off x="3000364" y="2214554"/>
            <a:ext cx="5572164" cy="1477328"/>
          </a:xfrm>
          <a:prstGeom prst="rect">
            <a:avLst/>
          </a:prstGeom>
          <a:noFill/>
        </p:spPr>
        <p:txBody>
          <a:bodyPr wrap="square" rtlCol="0">
            <a:spAutoFit/>
          </a:bodyPr>
          <a:lstStyle/>
          <a:p>
            <a:pPr algn="just"/>
            <a:r>
              <a:rPr lang="es-ES" dirty="0" smtClean="0">
                <a:solidFill>
                  <a:schemeClr val="bg1"/>
                </a:solidFill>
                <a:latin typeface="Maiandra GD" pitchFamily="34" charset="0"/>
              </a:rPr>
              <a:t>Luego de que Johannes Gutenberg creara los tipos móviles y los medios para imprimirlos, se le llamo a ese arte, </a:t>
            </a:r>
            <a:r>
              <a:rPr lang="es-ES" b="1" dirty="0" smtClean="0">
                <a:solidFill>
                  <a:srgbClr val="FF0000"/>
                </a:solidFill>
                <a:effectLst>
                  <a:outerShdw blurRad="38100" dist="38100" dir="2700000" algn="tl">
                    <a:srgbClr val="000000">
                      <a:alpha val="43137"/>
                    </a:srgbClr>
                  </a:outerShdw>
                </a:effectLst>
                <a:latin typeface="Maiandra GD" pitchFamily="34" charset="0"/>
              </a:rPr>
              <a:t>Tipografía</a:t>
            </a:r>
            <a:r>
              <a:rPr lang="es-ES" dirty="0" smtClean="0">
                <a:solidFill>
                  <a:schemeClr val="bg1"/>
                </a:solidFill>
                <a:latin typeface="Maiandra GD" pitchFamily="34" charset="0"/>
              </a:rPr>
              <a:t>, refiriéndose a la utilización de los tipos para lograr la impresión gráfica.</a:t>
            </a:r>
          </a:p>
          <a:p>
            <a:pPr algn="just"/>
            <a:endParaRPr lang="es-ES" dirty="0">
              <a:solidFill>
                <a:schemeClr val="bg1"/>
              </a:solidFill>
              <a:latin typeface="Maiandra GD"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SofiaG\Documents\VIC\Typography\GENERAL.jpg"/>
          <p:cNvPicPr>
            <a:picLocks noChangeAspect="1" noChangeArrowheads="1"/>
          </p:cNvPicPr>
          <p:nvPr/>
        </p:nvPicPr>
        <p:blipFill>
          <a:blip r:embed="rId2" cstate="print"/>
          <a:srcRect/>
          <a:stretch>
            <a:fillRect/>
          </a:stretch>
        </p:blipFill>
        <p:spPr bwMode="auto">
          <a:xfrm>
            <a:off x="0" y="0"/>
            <a:ext cx="9215470" cy="6977517"/>
          </a:xfrm>
          <a:prstGeom prst="rect">
            <a:avLst/>
          </a:prstGeom>
          <a:noFill/>
        </p:spPr>
      </p:pic>
      <p:sp>
        <p:nvSpPr>
          <p:cNvPr id="3" name="2 CuadroTexto"/>
          <p:cNvSpPr txBox="1"/>
          <p:nvPr/>
        </p:nvSpPr>
        <p:spPr>
          <a:xfrm>
            <a:off x="1928794" y="1000108"/>
            <a:ext cx="6000792" cy="523220"/>
          </a:xfrm>
          <a:prstGeom prst="rect">
            <a:avLst/>
          </a:prstGeom>
          <a:noFill/>
        </p:spPr>
        <p:txBody>
          <a:bodyPr wrap="square" rtlCol="0">
            <a:spAutoFit/>
          </a:bodyPr>
          <a:lstStyle/>
          <a:p>
            <a:pPr algn="ctr"/>
            <a:r>
              <a:rPr lang="es-ES" sz="2800" b="1" dirty="0" smtClean="0">
                <a:solidFill>
                  <a:srgbClr val="C00000"/>
                </a:solidFill>
                <a:latin typeface="Maiandra GD" pitchFamily="34" charset="0"/>
              </a:rPr>
              <a:t>CONCEPTOS IMPORTANTES</a:t>
            </a:r>
            <a:endParaRPr lang="es-ES" sz="2800" b="1" dirty="0">
              <a:solidFill>
                <a:srgbClr val="C00000"/>
              </a:solidFill>
              <a:latin typeface="Maiandra GD" pitchFamily="34" charset="0"/>
            </a:endParaRPr>
          </a:p>
        </p:txBody>
      </p:sp>
      <p:sp>
        <p:nvSpPr>
          <p:cNvPr id="4" name="3 CuadroTexto"/>
          <p:cNvSpPr txBox="1"/>
          <p:nvPr/>
        </p:nvSpPr>
        <p:spPr>
          <a:xfrm>
            <a:off x="500034" y="2571744"/>
            <a:ext cx="4786346" cy="2308324"/>
          </a:xfrm>
          <a:prstGeom prst="rect">
            <a:avLst/>
          </a:prstGeom>
          <a:noFill/>
        </p:spPr>
        <p:txBody>
          <a:bodyPr wrap="square" rtlCol="0">
            <a:spAutoFit/>
          </a:bodyPr>
          <a:lstStyle/>
          <a:p>
            <a:pPr algn="just"/>
            <a:r>
              <a:rPr lang="es-ES" dirty="0" smtClean="0">
                <a:solidFill>
                  <a:schemeClr val="bg1"/>
                </a:solidFill>
                <a:latin typeface="Maiandra GD" pitchFamily="34" charset="0"/>
              </a:rPr>
              <a:t>Una </a:t>
            </a:r>
            <a:r>
              <a:rPr lang="es-ES" dirty="0" smtClean="0">
                <a:solidFill>
                  <a:srgbClr val="C00000"/>
                </a:solidFill>
                <a:latin typeface="Maiandra GD" pitchFamily="34" charset="0"/>
              </a:rPr>
              <a:t>FAMILIA TIPOGRÁFICA </a:t>
            </a:r>
            <a:r>
              <a:rPr lang="es-ES" dirty="0" smtClean="0">
                <a:solidFill>
                  <a:schemeClr val="bg1"/>
                </a:solidFill>
                <a:latin typeface="Maiandra GD" pitchFamily="34" charset="0"/>
              </a:rPr>
              <a:t>es un grupo de signos escriturales que comparten rasgos de diseño comunes, conformando todas ellas una unidad tipográfica. Los miembros de una familia (los tipos) se parecen entre si, pero también tienen rasgos propios.</a:t>
            </a:r>
          </a:p>
          <a:p>
            <a:pPr algn="just"/>
            <a:r>
              <a:rPr lang="es-ES" dirty="0" smtClean="0">
                <a:solidFill>
                  <a:schemeClr val="bg1"/>
                </a:solidFill>
                <a:latin typeface="Maiandra GD" pitchFamily="34" charset="0"/>
              </a:rPr>
              <a:t> </a:t>
            </a:r>
            <a:br>
              <a:rPr lang="es-ES" dirty="0" smtClean="0">
                <a:solidFill>
                  <a:schemeClr val="bg1"/>
                </a:solidFill>
                <a:latin typeface="Maiandra GD" pitchFamily="34" charset="0"/>
              </a:rPr>
            </a:br>
            <a:endParaRPr lang="es-ES" dirty="0">
              <a:solidFill>
                <a:schemeClr val="bg1"/>
              </a:solidFill>
              <a:latin typeface="Maiandra GD" pitchFamily="34" charset="0"/>
            </a:endParaRPr>
          </a:p>
        </p:txBody>
      </p:sp>
      <p:pic>
        <p:nvPicPr>
          <p:cNvPr id="21507" name="Picture 3"/>
          <p:cNvPicPr>
            <a:picLocks noChangeAspect="1" noChangeArrowheads="1"/>
          </p:cNvPicPr>
          <p:nvPr/>
        </p:nvPicPr>
        <p:blipFill>
          <a:blip r:embed="rId3"/>
          <a:srcRect/>
          <a:stretch>
            <a:fillRect/>
          </a:stretch>
        </p:blipFill>
        <p:spPr bwMode="auto">
          <a:xfrm>
            <a:off x="5572132" y="2357430"/>
            <a:ext cx="3053173" cy="2643206"/>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euforiegrafische.com/blog/wp-content/uploads/2010/06/partesletra1.gif"/>
          <p:cNvPicPr>
            <a:picLocks noChangeAspect="1" noChangeArrowheads="1"/>
          </p:cNvPicPr>
          <p:nvPr/>
        </p:nvPicPr>
        <p:blipFill>
          <a:blip r:embed="rId2"/>
          <a:srcRect/>
          <a:stretch>
            <a:fillRect/>
          </a:stretch>
        </p:blipFill>
        <p:spPr bwMode="auto">
          <a:xfrm>
            <a:off x="1000100" y="714356"/>
            <a:ext cx="7072362" cy="5890354"/>
          </a:xfrm>
          <a:prstGeom prst="rect">
            <a:avLst/>
          </a:prstGeom>
          <a:noFill/>
        </p:spPr>
      </p:pic>
      <p:sp>
        <p:nvSpPr>
          <p:cNvPr id="3" name="2 CuadroTexto"/>
          <p:cNvSpPr txBox="1"/>
          <p:nvPr/>
        </p:nvSpPr>
        <p:spPr>
          <a:xfrm>
            <a:off x="1857356" y="202148"/>
            <a:ext cx="5357850" cy="369332"/>
          </a:xfrm>
          <a:prstGeom prst="rect">
            <a:avLst/>
          </a:prstGeom>
          <a:noFill/>
        </p:spPr>
        <p:txBody>
          <a:bodyPr wrap="square" rtlCol="0">
            <a:spAutoFit/>
          </a:bodyPr>
          <a:lstStyle/>
          <a:p>
            <a:pPr algn="ctr"/>
            <a:r>
              <a:rPr lang="es-ES" b="1" dirty="0" smtClean="0">
                <a:solidFill>
                  <a:srgbClr val="C00000"/>
                </a:solidFill>
                <a:latin typeface="Maiandra GD" pitchFamily="34" charset="0"/>
              </a:rPr>
              <a:t>PARTES DE UN TIPO</a:t>
            </a:r>
            <a:endParaRPr lang="es-ES" b="1" dirty="0">
              <a:solidFill>
                <a:srgbClr val="C00000"/>
              </a:solidFill>
              <a:latin typeface="Maiandra GD"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SofiaG\Documents\VIC\Typography\02 Analisis\partes2-01.jpg"/>
          <p:cNvPicPr>
            <a:picLocks noChangeAspect="1" noChangeArrowheads="1"/>
          </p:cNvPicPr>
          <p:nvPr/>
        </p:nvPicPr>
        <p:blipFill>
          <a:blip r:embed="rId2" cstate="print"/>
          <a:srcRect/>
          <a:stretch>
            <a:fillRect/>
          </a:stretch>
        </p:blipFill>
        <p:spPr bwMode="auto">
          <a:xfrm>
            <a:off x="2357422" y="0"/>
            <a:ext cx="5286412" cy="684123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ofiaG\Documents\VIC\Typography\T.jpg"/>
          <p:cNvPicPr>
            <a:picLocks noChangeAspect="1" noChangeArrowheads="1"/>
          </p:cNvPicPr>
          <p:nvPr/>
        </p:nvPicPr>
        <p:blipFill>
          <a:blip r:embed="rId2" cstate="print"/>
          <a:srcRect/>
          <a:stretch>
            <a:fillRect/>
          </a:stretch>
        </p:blipFill>
        <p:spPr bwMode="auto">
          <a:xfrm>
            <a:off x="-214346" y="0"/>
            <a:ext cx="9358347" cy="6914532"/>
          </a:xfrm>
          <a:prstGeom prst="rect">
            <a:avLst/>
          </a:prstGeom>
          <a:noFill/>
        </p:spPr>
      </p:pic>
      <p:sp>
        <p:nvSpPr>
          <p:cNvPr id="5" name="4 CuadroTexto"/>
          <p:cNvSpPr txBox="1"/>
          <p:nvPr/>
        </p:nvSpPr>
        <p:spPr>
          <a:xfrm>
            <a:off x="3500430" y="2428868"/>
            <a:ext cx="5000660" cy="2031325"/>
          </a:xfrm>
          <a:prstGeom prst="rect">
            <a:avLst/>
          </a:prstGeom>
          <a:noFill/>
        </p:spPr>
        <p:txBody>
          <a:bodyPr wrap="square" rtlCol="0">
            <a:spAutoFit/>
          </a:bodyPr>
          <a:lstStyle/>
          <a:p>
            <a:pPr algn="just"/>
            <a:r>
              <a:rPr lang="es-ES" dirty="0" smtClean="0">
                <a:solidFill>
                  <a:schemeClr val="bg1"/>
                </a:solidFill>
                <a:latin typeface="Maiandra GD" pitchFamily="34" charset="0"/>
              </a:rPr>
              <a:t>La tipografía se define como el arte o técnica de reproducir la comunicación mediante la palabra impresa, transmitir con cierta habilidad, elegancia y eficacia, las palabras.</a:t>
            </a:r>
          </a:p>
          <a:p>
            <a:pPr algn="just"/>
            <a:endParaRPr lang="es-ES" dirty="0">
              <a:solidFill>
                <a:schemeClr val="bg1"/>
              </a:solidFill>
              <a:latin typeface="Maiandra GD" pitchFamily="34" charset="0"/>
            </a:endParaRPr>
          </a:p>
          <a:p>
            <a:pPr algn="just"/>
            <a:endParaRPr lang="es-ES" dirty="0" smtClean="0">
              <a:solidFill>
                <a:schemeClr val="bg1"/>
              </a:solidFill>
              <a:latin typeface="Maiandra GD" pitchFamily="34" charset="0"/>
            </a:endParaRPr>
          </a:p>
          <a:p>
            <a:pPr algn="just"/>
            <a:r>
              <a:rPr lang="es-ES" dirty="0" smtClean="0">
                <a:solidFill>
                  <a:schemeClr val="bg1"/>
                </a:solidFill>
                <a:latin typeface="Maiandra GD" pitchFamily="34" charset="0"/>
              </a:rPr>
              <a:t>La tipografía es el reflejo de una época.</a:t>
            </a:r>
            <a:endParaRPr lang="es-ES" dirty="0">
              <a:solidFill>
                <a:schemeClr val="bg1"/>
              </a:solidFill>
              <a:latin typeface="Maiandra GD"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SofiaG\Documents\VIC\Typography\GENERAL.jpg"/>
          <p:cNvPicPr>
            <a:picLocks noChangeAspect="1" noChangeArrowheads="1"/>
          </p:cNvPicPr>
          <p:nvPr/>
        </p:nvPicPr>
        <p:blipFill>
          <a:blip r:embed="rId2" cstate="print"/>
          <a:srcRect/>
          <a:stretch>
            <a:fillRect/>
          </a:stretch>
        </p:blipFill>
        <p:spPr bwMode="auto">
          <a:xfrm>
            <a:off x="0" y="0"/>
            <a:ext cx="9215470" cy="6977517"/>
          </a:xfrm>
          <a:prstGeom prst="rect">
            <a:avLst/>
          </a:prstGeom>
          <a:noFill/>
        </p:spPr>
      </p:pic>
      <p:sp>
        <p:nvSpPr>
          <p:cNvPr id="3" name="2 CuadroTexto"/>
          <p:cNvSpPr txBox="1"/>
          <p:nvPr/>
        </p:nvSpPr>
        <p:spPr>
          <a:xfrm>
            <a:off x="1928794" y="1000108"/>
            <a:ext cx="6000792" cy="523220"/>
          </a:xfrm>
          <a:prstGeom prst="rect">
            <a:avLst/>
          </a:prstGeom>
          <a:noFill/>
        </p:spPr>
        <p:txBody>
          <a:bodyPr wrap="square" rtlCol="0">
            <a:spAutoFit/>
          </a:bodyPr>
          <a:lstStyle/>
          <a:p>
            <a:pPr algn="ctr"/>
            <a:r>
              <a:rPr lang="es-ES" sz="2800" b="1" dirty="0" smtClean="0">
                <a:solidFill>
                  <a:srgbClr val="C00000"/>
                </a:solidFill>
                <a:latin typeface="Maiandra GD" pitchFamily="34" charset="0"/>
              </a:rPr>
              <a:t>CONCEPTOS IMPORTANTES</a:t>
            </a:r>
            <a:endParaRPr lang="es-ES" sz="2800" b="1" dirty="0">
              <a:solidFill>
                <a:srgbClr val="C00000"/>
              </a:solidFill>
              <a:latin typeface="Maiandra GD" pitchFamily="34" charset="0"/>
            </a:endParaRPr>
          </a:p>
        </p:txBody>
      </p:sp>
      <p:sp>
        <p:nvSpPr>
          <p:cNvPr id="4" name="3 CuadroTexto"/>
          <p:cNvSpPr txBox="1"/>
          <p:nvPr/>
        </p:nvSpPr>
        <p:spPr>
          <a:xfrm>
            <a:off x="500034" y="2214554"/>
            <a:ext cx="4786346" cy="3693319"/>
          </a:xfrm>
          <a:prstGeom prst="rect">
            <a:avLst/>
          </a:prstGeom>
          <a:noFill/>
        </p:spPr>
        <p:txBody>
          <a:bodyPr wrap="square" rtlCol="0">
            <a:spAutoFit/>
          </a:bodyPr>
          <a:lstStyle/>
          <a:p>
            <a:r>
              <a:rPr lang="es-ES" dirty="0" smtClean="0">
                <a:solidFill>
                  <a:schemeClr val="bg1"/>
                </a:solidFill>
                <a:latin typeface="Maiandra GD" pitchFamily="34" charset="0"/>
              </a:rPr>
              <a:t>Existen cinco elementos puntuales, sirven para clasificar e identificar a las diferentes las familias tipográficas:</a:t>
            </a:r>
            <a:br>
              <a:rPr lang="es-ES" dirty="0" smtClean="0">
                <a:solidFill>
                  <a:schemeClr val="bg1"/>
                </a:solidFill>
                <a:latin typeface="Maiandra GD" pitchFamily="34" charset="0"/>
              </a:rPr>
            </a:br>
            <a:r>
              <a:rPr lang="es-ES" dirty="0" smtClean="0">
                <a:solidFill>
                  <a:schemeClr val="bg1"/>
                </a:solidFill>
                <a:latin typeface="Maiandra GD" pitchFamily="34" charset="0"/>
              </a:rPr>
              <a:t/>
            </a:r>
            <a:br>
              <a:rPr lang="es-ES" dirty="0" smtClean="0">
                <a:solidFill>
                  <a:schemeClr val="bg1"/>
                </a:solidFill>
                <a:latin typeface="Maiandra GD" pitchFamily="34" charset="0"/>
              </a:rPr>
            </a:br>
            <a:r>
              <a:rPr lang="es-ES" dirty="0" smtClean="0">
                <a:solidFill>
                  <a:schemeClr val="bg1"/>
                </a:solidFill>
                <a:latin typeface="Maiandra GD" pitchFamily="34" charset="0"/>
              </a:rPr>
              <a:t>- La presencia o ausencia del </a:t>
            </a:r>
            <a:r>
              <a:rPr lang="es-ES" dirty="0" err="1" smtClean="0">
                <a:solidFill>
                  <a:schemeClr val="bg1"/>
                </a:solidFill>
                <a:latin typeface="Maiandra GD" pitchFamily="34" charset="0"/>
              </a:rPr>
              <a:t>serif</a:t>
            </a:r>
            <a:r>
              <a:rPr lang="es-ES" dirty="0" smtClean="0">
                <a:solidFill>
                  <a:schemeClr val="bg1"/>
                </a:solidFill>
                <a:latin typeface="Maiandra GD" pitchFamily="34" charset="0"/>
              </a:rPr>
              <a:t> o remate.</a:t>
            </a:r>
            <a:br>
              <a:rPr lang="es-ES" dirty="0" smtClean="0">
                <a:solidFill>
                  <a:schemeClr val="bg1"/>
                </a:solidFill>
                <a:latin typeface="Maiandra GD" pitchFamily="34" charset="0"/>
              </a:rPr>
            </a:br>
            <a:r>
              <a:rPr lang="es-ES" dirty="0" smtClean="0">
                <a:solidFill>
                  <a:schemeClr val="bg1"/>
                </a:solidFill>
                <a:latin typeface="Maiandra GD" pitchFamily="34" charset="0"/>
              </a:rPr>
              <a:t>- La forma del </a:t>
            </a:r>
            <a:r>
              <a:rPr lang="es-ES" dirty="0" err="1" smtClean="0">
                <a:solidFill>
                  <a:schemeClr val="bg1"/>
                </a:solidFill>
                <a:latin typeface="Maiandra GD" pitchFamily="34" charset="0"/>
              </a:rPr>
              <a:t>serif</a:t>
            </a:r>
            <a:r>
              <a:rPr lang="es-ES" dirty="0" smtClean="0">
                <a:solidFill>
                  <a:schemeClr val="bg1"/>
                </a:solidFill>
                <a:latin typeface="Maiandra GD" pitchFamily="34" charset="0"/>
              </a:rPr>
              <a:t>.</a:t>
            </a:r>
            <a:br>
              <a:rPr lang="es-ES" dirty="0" smtClean="0">
                <a:solidFill>
                  <a:schemeClr val="bg1"/>
                </a:solidFill>
                <a:latin typeface="Maiandra GD" pitchFamily="34" charset="0"/>
              </a:rPr>
            </a:br>
            <a:r>
              <a:rPr lang="es-ES" dirty="0" smtClean="0">
                <a:solidFill>
                  <a:schemeClr val="bg1"/>
                </a:solidFill>
                <a:latin typeface="Maiandra GD" pitchFamily="34" charset="0"/>
              </a:rPr>
              <a:t>- La relación curva o recta entre bastones y </a:t>
            </a:r>
            <a:r>
              <a:rPr lang="es-ES" dirty="0" err="1" smtClean="0">
                <a:solidFill>
                  <a:schemeClr val="bg1"/>
                </a:solidFill>
                <a:latin typeface="Maiandra GD" pitchFamily="34" charset="0"/>
              </a:rPr>
              <a:t>serifs</a:t>
            </a:r>
            <a:r>
              <a:rPr lang="es-ES" dirty="0" smtClean="0">
                <a:solidFill>
                  <a:schemeClr val="bg1"/>
                </a:solidFill>
                <a:latin typeface="Maiandra GD" pitchFamily="34" charset="0"/>
              </a:rPr>
              <a:t>.</a:t>
            </a:r>
            <a:br>
              <a:rPr lang="es-ES" dirty="0" smtClean="0">
                <a:solidFill>
                  <a:schemeClr val="bg1"/>
                </a:solidFill>
                <a:latin typeface="Maiandra GD" pitchFamily="34" charset="0"/>
              </a:rPr>
            </a:br>
            <a:r>
              <a:rPr lang="es-ES" dirty="0" smtClean="0">
                <a:solidFill>
                  <a:schemeClr val="bg1"/>
                </a:solidFill>
                <a:latin typeface="Maiandra GD" pitchFamily="34" charset="0"/>
              </a:rPr>
              <a:t>- La uniformidad o variabilidad del grosor del trazo.</a:t>
            </a:r>
            <a:br>
              <a:rPr lang="es-ES" dirty="0" smtClean="0">
                <a:solidFill>
                  <a:schemeClr val="bg1"/>
                </a:solidFill>
                <a:latin typeface="Maiandra GD" pitchFamily="34" charset="0"/>
              </a:rPr>
            </a:br>
            <a:r>
              <a:rPr lang="es-ES" dirty="0" smtClean="0">
                <a:solidFill>
                  <a:schemeClr val="bg1"/>
                </a:solidFill>
                <a:latin typeface="Maiandra GD" pitchFamily="34" charset="0"/>
              </a:rPr>
              <a:t>- La dirección del eje de engrosamiento.</a:t>
            </a:r>
            <a:br>
              <a:rPr lang="es-ES" dirty="0" smtClean="0">
                <a:solidFill>
                  <a:schemeClr val="bg1"/>
                </a:solidFill>
                <a:latin typeface="Maiandra GD" pitchFamily="34" charset="0"/>
              </a:rPr>
            </a:br>
            <a:r>
              <a:rPr lang="es-ES" dirty="0" smtClean="0">
                <a:solidFill>
                  <a:schemeClr val="bg1"/>
                </a:solidFill>
                <a:latin typeface="Maiandra GD" pitchFamily="34" charset="0"/>
              </a:rPr>
              <a:t> </a:t>
            </a:r>
            <a:br>
              <a:rPr lang="es-ES" dirty="0" smtClean="0">
                <a:solidFill>
                  <a:schemeClr val="bg1"/>
                </a:solidFill>
                <a:latin typeface="Maiandra GD" pitchFamily="34" charset="0"/>
              </a:rPr>
            </a:br>
            <a:endParaRPr lang="es-ES" dirty="0">
              <a:solidFill>
                <a:schemeClr val="bg1"/>
              </a:solidFill>
              <a:latin typeface="Maiandra GD" pitchFamily="34" charset="0"/>
            </a:endParaRPr>
          </a:p>
        </p:txBody>
      </p:sp>
      <p:pic>
        <p:nvPicPr>
          <p:cNvPr id="27650" name="Picture 2" descr="C:\Users\SofiaG\Documents\VIC\Typography\02 Analisis\grilla_para_la_A_romana.jpg"/>
          <p:cNvPicPr>
            <a:picLocks noChangeAspect="1" noChangeArrowheads="1"/>
          </p:cNvPicPr>
          <p:nvPr/>
        </p:nvPicPr>
        <p:blipFill>
          <a:blip r:embed="rId3" cstate="print"/>
          <a:srcRect/>
          <a:stretch>
            <a:fillRect/>
          </a:stretch>
        </p:blipFill>
        <p:spPr bwMode="auto">
          <a:xfrm>
            <a:off x="5500694" y="1928802"/>
            <a:ext cx="3478243" cy="351491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SofiaG\Documents\VIC\Typography\E.jpg"/>
          <p:cNvPicPr>
            <a:picLocks noChangeAspect="1" noChangeArrowheads="1"/>
          </p:cNvPicPr>
          <p:nvPr/>
        </p:nvPicPr>
        <p:blipFill>
          <a:blip r:embed="rId2" cstate="print"/>
          <a:srcRect/>
          <a:stretch>
            <a:fillRect/>
          </a:stretch>
        </p:blipFill>
        <p:spPr bwMode="auto">
          <a:xfrm>
            <a:off x="-642973" y="-71462"/>
            <a:ext cx="9786974" cy="7143776"/>
          </a:xfrm>
          <a:prstGeom prst="rect">
            <a:avLst/>
          </a:prstGeom>
          <a:noFill/>
        </p:spPr>
      </p:pic>
      <p:sp>
        <p:nvSpPr>
          <p:cNvPr id="6" name="5 CuadroTexto"/>
          <p:cNvSpPr txBox="1"/>
          <p:nvPr/>
        </p:nvSpPr>
        <p:spPr>
          <a:xfrm>
            <a:off x="3071802" y="1995438"/>
            <a:ext cx="5643602" cy="2862322"/>
          </a:xfrm>
          <a:prstGeom prst="rect">
            <a:avLst/>
          </a:prstGeom>
          <a:noFill/>
        </p:spPr>
        <p:txBody>
          <a:bodyPr wrap="square" rtlCol="0">
            <a:spAutoFit/>
          </a:bodyPr>
          <a:lstStyle/>
          <a:p>
            <a:pPr algn="just"/>
            <a:r>
              <a:rPr lang="es-ES" b="1" dirty="0" smtClean="0">
                <a:solidFill>
                  <a:srgbClr val="C00000"/>
                </a:solidFill>
              </a:rPr>
              <a:t>Tipografías con </a:t>
            </a:r>
            <a:r>
              <a:rPr lang="es-ES" b="1" dirty="0" err="1" smtClean="0">
                <a:solidFill>
                  <a:srgbClr val="C00000"/>
                </a:solidFill>
              </a:rPr>
              <a:t>serif</a:t>
            </a:r>
            <a:r>
              <a:rPr lang="es-ES" b="1" dirty="0" smtClean="0">
                <a:solidFill>
                  <a:srgbClr val="C00000"/>
                </a:solidFill>
              </a:rPr>
              <a:t>:</a:t>
            </a:r>
            <a:r>
              <a:rPr lang="es-ES" dirty="0" smtClean="0">
                <a:solidFill>
                  <a:srgbClr val="C00000"/>
                </a:solidFill>
              </a:rPr>
              <a:t> </a:t>
            </a:r>
            <a:r>
              <a:rPr lang="es-ES" dirty="0" smtClean="0">
                <a:solidFill>
                  <a:schemeClr val="bg1"/>
                </a:solidFill>
              </a:rPr>
              <a:t>Los tipos de </a:t>
            </a:r>
            <a:r>
              <a:rPr lang="es-ES" dirty="0" err="1" smtClean="0">
                <a:solidFill>
                  <a:schemeClr val="bg1"/>
                </a:solidFill>
              </a:rPr>
              <a:t>carácteres</a:t>
            </a:r>
            <a:r>
              <a:rPr lang="es-ES" dirty="0" smtClean="0">
                <a:solidFill>
                  <a:schemeClr val="bg1"/>
                </a:solidFill>
              </a:rPr>
              <a:t>, pueden incluir adornos en sus extremos o no, estos adornos en sus terminaciones, se denominan </a:t>
            </a:r>
            <a:r>
              <a:rPr lang="es-ES" dirty="0" err="1" smtClean="0">
                <a:solidFill>
                  <a:schemeClr val="bg1"/>
                </a:solidFill>
              </a:rPr>
              <a:t>serif</a:t>
            </a:r>
            <a:r>
              <a:rPr lang="es-ES" dirty="0" smtClean="0">
                <a:solidFill>
                  <a:schemeClr val="bg1"/>
                </a:solidFill>
              </a:rPr>
              <a:t> o </a:t>
            </a:r>
            <a:r>
              <a:rPr lang="es-ES" dirty="0" err="1" smtClean="0">
                <a:solidFill>
                  <a:schemeClr val="bg1"/>
                </a:solidFill>
              </a:rPr>
              <a:t>serifas</a:t>
            </a:r>
            <a:r>
              <a:rPr lang="es-ES" dirty="0" smtClean="0">
                <a:solidFill>
                  <a:schemeClr val="bg1"/>
                </a:solidFill>
              </a:rPr>
              <a:t>.</a:t>
            </a:r>
            <a:br>
              <a:rPr lang="es-ES" dirty="0" smtClean="0">
                <a:solidFill>
                  <a:schemeClr val="bg1"/>
                </a:solidFill>
              </a:rPr>
            </a:br>
            <a:r>
              <a:rPr lang="es-ES" dirty="0" smtClean="0">
                <a:solidFill>
                  <a:schemeClr val="bg1"/>
                </a:solidFill>
              </a:rPr>
              <a:t/>
            </a:r>
            <a:br>
              <a:rPr lang="es-ES" dirty="0" smtClean="0">
                <a:solidFill>
                  <a:schemeClr val="bg1"/>
                </a:solidFill>
              </a:rPr>
            </a:br>
            <a:r>
              <a:rPr lang="es-ES" b="1" dirty="0" smtClean="0">
                <a:solidFill>
                  <a:srgbClr val="C00000"/>
                </a:solidFill>
              </a:rPr>
              <a:t>Tipografías </a:t>
            </a:r>
            <a:r>
              <a:rPr lang="es-ES" b="1" dirty="0" err="1" smtClean="0">
                <a:solidFill>
                  <a:srgbClr val="C00000"/>
                </a:solidFill>
              </a:rPr>
              <a:t>sans</a:t>
            </a:r>
            <a:r>
              <a:rPr lang="es-ES" b="1" dirty="0" smtClean="0">
                <a:solidFill>
                  <a:srgbClr val="C00000"/>
                </a:solidFill>
              </a:rPr>
              <a:t> </a:t>
            </a:r>
            <a:r>
              <a:rPr lang="es-ES" b="1" dirty="0" err="1" smtClean="0">
                <a:solidFill>
                  <a:srgbClr val="C00000"/>
                </a:solidFill>
              </a:rPr>
              <a:t>serif</a:t>
            </a:r>
            <a:r>
              <a:rPr lang="es-ES" b="1" dirty="0" smtClean="0">
                <a:solidFill>
                  <a:srgbClr val="C00000"/>
                </a:solidFill>
              </a:rPr>
              <a:t> </a:t>
            </a:r>
            <a:r>
              <a:rPr lang="es-ES" b="1" dirty="0" smtClean="0">
                <a:solidFill>
                  <a:schemeClr val="bg1"/>
                </a:solidFill>
              </a:rPr>
              <a:t>o de palo seco:</a:t>
            </a:r>
            <a:r>
              <a:rPr lang="es-ES" dirty="0" smtClean="0">
                <a:solidFill>
                  <a:schemeClr val="bg1"/>
                </a:solidFill>
              </a:rPr>
              <a:t> Es la tipografía que no contiene estos adornos, </a:t>
            </a:r>
            <a:r>
              <a:rPr lang="es-ES" dirty="0" err="1" smtClean="0">
                <a:solidFill>
                  <a:schemeClr val="bg1"/>
                </a:solidFill>
              </a:rPr>
              <a:t>comunmente</a:t>
            </a:r>
            <a:r>
              <a:rPr lang="es-ES" dirty="0" smtClean="0">
                <a:solidFill>
                  <a:schemeClr val="bg1"/>
                </a:solidFill>
              </a:rPr>
              <a:t> llamada </a:t>
            </a:r>
            <a:r>
              <a:rPr lang="es-ES" dirty="0" err="1" smtClean="0">
                <a:solidFill>
                  <a:schemeClr val="bg1"/>
                </a:solidFill>
              </a:rPr>
              <a:t>sanserif</a:t>
            </a:r>
            <a:r>
              <a:rPr lang="es-ES" dirty="0" smtClean="0">
                <a:solidFill>
                  <a:schemeClr val="bg1"/>
                </a:solidFill>
              </a:rPr>
              <a:t> o (sin </a:t>
            </a:r>
            <a:r>
              <a:rPr lang="es-ES" dirty="0" err="1" smtClean="0">
                <a:solidFill>
                  <a:schemeClr val="bg1"/>
                </a:solidFill>
              </a:rPr>
              <a:t>serifas</a:t>
            </a:r>
            <a:r>
              <a:rPr lang="es-ES" dirty="0" smtClean="0">
                <a:solidFill>
                  <a:schemeClr val="bg1"/>
                </a:solidFill>
              </a:rPr>
              <a:t> ), éstas no tienen </a:t>
            </a:r>
            <a:r>
              <a:rPr lang="es-ES" dirty="0" err="1" smtClean="0">
                <a:solidFill>
                  <a:schemeClr val="bg1"/>
                </a:solidFill>
              </a:rPr>
              <a:t>serif</a:t>
            </a:r>
            <a:r>
              <a:rPr lang="es-ES" dirty="0" smtClean="0">
                <a:solidFill>
                  <a:schemeClr val="bg1"/>
                </a:solidFill>
              </a:rPr>
              <a:t> y actualmente se utilizan en muchos tipos de publicaciones de texto impreso.</a:t>
            </a:r>
            <a:endParaRPr lang="es-ES" dirty="0" smtClean="0">
              <a:solidFill>
                <a:schemeClr val="bg1"/>
              </a:solidFill>
              <a:latin typeface="Maiandra GD" pitchFamily="34" charset="0"/>
            </a:endParaRPr>
          </a:p>
          <a:p>
            <a:pPr algn="just"/>
            <a:endParaRPr lang="es-ES" dirty="0">
              <a:solidFill>
                <a:schemeClr val="bg1"/>
              </a:solidFill>
              <a:latin typeface="Maiandra GD"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n de una serifa"/>
          <p:cNvPicPr>
            <a:picLocks noChangeAspect="1" noChangeArrowheads="1"/>
          </p:cNvPicPr>
          <p:nvPr/>
        </p:nvPicPr>
        <p:blipFill>
          <a:blip r:embed="rId2"/>
          <a:srcRect/>
          <a:stretch>
            <a:fillRect/>
          </a:stretch>
        </p:blipFill>
        <p:spPr bwMode="auto">
          <a:xfrm>
            <a:off x="500034" y="1357298"/>
            <a:ext cx="4204790" cy="4286280"/>
          </a:xfrm>
          <a:prstGeom prst="rect">
            <a:avLst/>
          </a:prstGeom>
          <a:noFill/>
        </p:spPr>
      </p:pic>
      <p:pic>
        <p:nvPicPr>
          <p:cNvPr id="23556" name="Picture 4" descr="Imagen sin serifa o san serif"/>
          <p:cNvPicPr>
            <a:picLocks noChangeAspect="1" noChangeArrowheads="1"/>
          </p:cNvPicPr>
          <p:nvPr/>
        </p:nvPicPr>
        <p:blipFill>
          <a:blip r:embed="rId3"/>
          <a:srcRect/>
          <a:stretch>
            <a:fillRect/>
          </a:stretch>
        </p:blipFill>
        <p:spPr bwMode="auto">
          <a:xfrm>
            <a:off x="4714876" y="1428736"/>
            <a:ext cx="3571900" cy="397233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SofiaG\Documents\VIC\Typography\Sin título-1.jpg"/>
          <p:cNvPicPr>
            <a:picLocks noChangeAspect="1" noChangeArrowheads="1"/>
          </p:cNvPicPr>
          <p:nvPr/>
        </p:nvPicPr>
        <p:blipFill>
          <a:blip r:embed="rId2" cstate="print"/>
          <a:srcRect/>
          <a:stretch>
            <a:fillRect/>
          </a:stretch>
        </p:blipFill>
        <p:spPr bwMode="auto">
          <a:xfrm>
            <a:off x="-335371" y="0"/>
            <a:ext cx="9479371" cy="7108079"/>
          </a:xfrm>
          <a:prstGeom prst="rect">
            <a:avLst/>
          </a:prstGeom>
          <a:noFill/>
        </p:spPr>
      </p:pic>
      <p:sp>
        <p:nvSpPr>
          <p:cNvPr id="3" name="2 CuadroTexto"/>
          <p:cNvSpPr txBox="1"/>
          <p:nvPr/>
        </p:nvSpPr>
        <p:spPr>
          <a:xfrm>
            <a:off x="3000364" y="2214554"/>
            <a:ext cx="5572164" cy="1754326"/>
          </a:xfrm>
          <a:prstGeom prst="rect">
            <a:avLst/>
          </a:prstGeom>
          <a:noFill/>
        </p:spPr>
        <p:txBody>
          <a:bodyPr wrap="square" rtlCol="0">
            <a:spAutoFit/>
          </a:bodyPr>
          <a:lstStyle/>
          <a:p>
            <a:pPr algn="just"/>
            <a:r>
              <a:rPr lang="es-ES" dirty="0" smtClean="0">
                <a:solidFill>
                  <a:schemeClr val="bg1"/>
                </a:solidFill>
                <a:latin typeface="Maiandra GD" pitchFamily="34" charset="0"/>
              </a:rPr>
              <a:t>El primer </a:t>
            </a:r>
            <a:r>
              <a:rPr lang="es-ES" b="1" dirty="0" smtClean="0">
                <a:solidFill>
                  <a:srgbClr val="C00000"/>
                </a:solidFill>
                <a:latin typeface="Maiandra GD" pitchFamily="34" charset="0"/>
              </a:rPr>
              <a:t>pictograma</a:t>
            </a:r>
            <a:r>
              <a:rPr lang="es-ES" dirty="0" smtClean="0">
                <a:solidFill>
                  <a:schemeClr val="bg1"/>
                </a:solidFill>
                <a:latin typeface="Maiandra GD" pitchFamily="34" charset="0"/>
              </a:rPr>
              <a:t> (dibujo representando un objeto o una idea sin que la pronunciación de tal objeto o idea sea tenida en cuenta) del que tenemos constancia se remonta al año 3.500 a.C., y es una tablilla en pieza caliza hallada en la ciudad de </a:t>
            </a:r>
            <a:r>
              <a:rPr lang="es-ES" dirty="0" err="1" smtClean="0">
                <a:solidFill>
                  <a:schemeClr val="bg1"/>
                </a:solidFill>
                <a:latin typeface="Maiandra GD" pitchFamily="34" charset="0"/>
              </a:rPr>
              <a:t>Kish</a:t>
            </a:r>
            <a:r>
              <a:rPr lang="es-ES" dirty="0" smtClean="0">
                <a:solidFill>
                  <a:schemeClr val="bg1"/>
                </a:solidFill>
                <a:latin typeface="Maiandra GD" pitchFamily="34" charset="0"/>
              </a:rPr>
              <a:t> (Babilonia). </a:t>
            </a:r>
            <a:endParaRPr lang="es-ES" dirty="0">
              <a:solidFill>
                <a:schemeClr val="bg1"/>
              </a:solidFill>
              <a:latin typeface="Maiandra GD"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SofiaG\Documents\VIC\Typography\E.jpg"/>
          <p:cNvPicPr>
            <a:picLocks noChangeAspect="1" noChangeArrowheads="1"/>
          </p:cNvPicPr>
          <p:nvPr/>
        </p:nvPicPr>
        <p:blipFill>
          <a:blip r:embed="rId2" cstate="print"/>
          <a:srcRect/>
          <a:stretch>
            <a:fillRect/>
          </a:stretch>
        </p:blipFill>
        <p:spPr bwMode="auto">
          <a:xfrm>
            <a:off x="-642973" y="-71462"/>
            <a:ext cx="9786974" cy="7143776"/>
          </a:xfrm>
          <a:prstGeom prst="rect">
            <a:avLst/>
          </a:prstGeom>
          <a:noFill/>
        </p:spPr>
      </p:pic>
      <p:sp>
        <p:nvSpPr>
          <p:cNvPr id="6" name="5 CuadroTexto"/>
          <p:cNvSpPr txBox="1"/>
          <p:nvPr/>
        </p:nvSpPr>
        <p:spPr>
          <a:xfrm>
            <a:off x="3071802" y="1500174"/>
            <a:ext cx="5643602" cy="3416320"/>
          </a:xfrm>
          <a:prstGeom prst="rect">
            <a:avLst/>
          </a:prstGeom>
          <a:noFill/>
        </p:spPr>
        <p:txBody>
          <a:bodyPr wrap="square" rtlCol="0">
            <a:spAutoFit/>
          </a:bodyPr>
          <a:lstStyle/>
          <a:p>
            <a:pPr algn="just"/>
            <a:r>
              <a:rPr lang="es-ES" dirty="0" smtClean="0">
                <a:solidFill>
                  <a:schemeClr val="bg1"/>
                </a:solidFill>
                <a:latin typeface="Maiandra GD" pitchFamily="34" charset="0"/>
              </a:rPr>
              <a:t>Sobre el año 1.500 a.C. se desarrollaron en </a:t>
            </a:r>
            <a:r>
              <a:rPr lang="es-ES" b="1" dirty="0" smtClean="0">
                <a:solidFill>
                  <a:srgbClr val="C00000"/>
                </a:solidFill>
                <a:latin typeface="Maiandra GD" pitchFamily="34" charset="0"/>
              </a:rPr>
              <a:t>Egipto</a:t>
            </a:r>
            <a:r>
              <a:rPr lang="es-ES" dirty="0" smtClean="0">
                <a:solidFill>
                  <a:schemeClr val="bg1"/>
                </a:solidFill>
                <a:latin typeface="Maiandra GD" pitchFamily="34" charset="0"/>
              </a:rPr>
              <a:t> tres alfabetos (jeroglífico, hierático y demótico). De ellos el jeroglífico (mixto ideográfico y consonántico), basado en 24 símbolos consonantes, era el más antiguo. </a:t>
            </a:r>
            <a:br>
              <a:rPr lang="es-ES" dirty="0" smtClean="0">
                <a:solidFill>
                  <a:schemeClr val="bg1"/>
                </a:solidFill>
                <a:latin typeface="Maiandra GD" pitchFamily="34" charset="0"/>
              </a:rPr>
            </a:br>
            <a:r>
              <a:rPr lang="es-ES" dirty="0" smtClean="0">
                <a:solidFill>
                  <a:schemeClr val="bg1"/>
                </a:solidFill>
                <a:latin typeface="Maiandra GD" pitchFamily="34" charset="0"/>
              </a:rPr>
              <a:t/>
            </a:r>
            <a:br>
              <a:rPr lang="es-ES" dirty="0" smtClean="0">
                <a:solidFill>
                  <a:schemeClr val="bg1"/>
                </a:solidFill>
                <a:latin typeface="Maiandra GD" pitchFamily="34" charset="0"/>
              </a:rPr>
            </a:br>
            <a:r>
              <a:rPr lang="es-ES" dirty="0" smtClean="0">
                <a:solidFill>
                  <a:schemeClr val="bg1"/>
                </a:solidFill>
                <a:latin typeface="Maiandra GD" pitchFamily="34" charset="0"/>
              </a:rPr>
              <a:t/>
            </a:r>
            <a:br>
              <a:rPr lang="es-ES" dirty="0" smtClean="0">
                <a:solidFill>
                  <a:schemeClr val="bg1"/>
                </a:solidFill>
                <a:latin typeface="Maiandra GD" pitchFamily="34" charset="0"/>
              </a:rPr>
            </a:br>
            <a:r>
              <a:rPr lang="es-ES" b="1" dirty="0" smtClean="0">
                <a:solidFill>
                  <a:srgbClr val="C00000"/>
                </a:solidFill>
                <a:latin typeface="Maiandra GD" pitchFamily="34" charset="0"/>
              </a:rPr>
              <a:t>Los fenicios </a:t>
            </a:r>
            <a:r>
              <a:rPr lang="es-ES" dirty="0" smtClean="0">
                <a:solidFill>
                  <a:schemeClr val="bg1"/>
                </a:solidFill>
                <a:latin typeface="Maiandra GD" pitchFamily="34" charset="0"/>
              </a:rPr>
              <a:t>adoptaron este alfabeto egipcio 1.000 años antes de Cristo, usando para escribir pieles y tablillas enceradas, y también lo transmitieron por el mundo civilizado.</a:t>
            </a:r>
          </a:p>
          <a:p>
            <a:pPr algn="just"/>
            <a:endParaRPr lang="es-ES" dirty="0" smtClean="0">
              <a:solidFill>
                <a:schemeClr val="bg1"/>
              </a:solidFill>
              <a:latin typeface="Maiandra GD" pitchFamily="34" charset="0"/>
            </a:endParaRPr>
          </a:p>
          <a:p>
            <a:pPr algn="just"/>
            <a:endParaRPr lang="es-ES" dirty="0">
              <a:solidFill>
                <a:schemeClr val="bg1"/>
              </a:solidFill>
              <a:latin typeface="Maiandra GD"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ypography\01 History\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44664"/>
            <a:ext cx="762000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6187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ypography\01 History\01Pierre_de_Roset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764704"/>
            <a:ext cx="3528933" cy="518457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39552" y="2403376"/>
            <a:ext cx="4345870" cy="584775"/>
          </a:xfrm>
          <a:prstGeom prst="rect">
            <a:avLst/>
          </a:prstGeom>
        </p:spPr>
        <p:txBody>
          <a:bodyPr wrap="none">
            <a:spAutoFit/>
          </a:bodyPr>
          <a:lstStyle/>
          <a:p>
            <a:r>
              <a:rPr lang="es-CO" sz="3200" b="1" dirty="0">
                <a:effectLst>
                  <a:outerShdw blurRad="38100" dist="38100" dir="2700000" algn="tl">
                    <a:srgbClr val="000000">
                      <a:alpha val="43137"/>
                    </a:srgbClr>
                  </a:outerShdw>
                </a:effectLst>
                <a:latin typeface="Maiandra GD" pitchFamily="34" charset="0"/>
              </a:rPr>
              <a:t>La piedra de </a:t>
            </a:r>
            <a:r>
              <a:rPr lang="es-CO" sz="3200" b="1" dirty="0" err="1">
                <a:effectLst>
                  <a:outerShdw blurRad="38100" dist="38100" dir="2700000" algn="tl">
                    <a:srgbClr val="000000">
                      <a:alpha val="43137"/>
                    </a:srgbClr>
                  </a:outerShdw>
                </a:effectLst>
                <a:latin typeface="Maiandra GD" pitchFamily="34" charset="0"/>
              </a:rPr>
              <a:t>Rosetta</a:t>
            </a:r>
            <a:r>
              <a:rPr lang="es-CO" sz="3200" b="1" dirty="0">
                <a:effectLst>
                  <a:outerShdw blurRad="38100" dist="38100" dir="2700000" algn="tl">
                    <a:srgbClr val="000000">
                      <a:alpha val="43137"/>
                    </a:srgbClr>
                  </a:outerShdw>
                </a:effectLst>
                <a:latin typeface="Maiandra GD" pitchFamily="34" charset="0"/>
              </a:rPr>
              <a:t> </a:t>
            </a:r>
            <a:endParaRPr lang="es-CO" sz="3200" dirty="0"/>
          </a:p>
        </p:txBody>
      </p:sp>
    </p:spTree>
    <p:extLst>
      <p:ext uri="{BB962C8B-B14F-4D97-AF65-F5344CB8AC3E}">
        <p14:creationId xmlns:p14="http://schemas.microsoft.com/office/powerpoint/2010/main" val="1753183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1959144"/>
            <a:ext cx="4176463" cy="2308324"/>
          </a:xfrm>
          <a:prstGeom prst="rect">
            <a:avLst/>
          </a:prstGeom>
          <a:noFill/>
        </p:spPr>
        <p:txBody>
          <a:bodyPr wrap="square" rtlCol="0">
            <a:spAutoFit/>
          </a:bodyPr>
          <a:lstStyle/>
          <a:p>
            <a:r>
              <a:rPr lang="es-CO" b="1" dirty="0">
                <a:effectLst>
                  <a:outerShdw blurRad="38100" dist="38100" dir="2700000" algn="tl">
                    <a:srgbClr val="000000">
                      <a:alpha val="43137"/>
                    </a:srgbClr>
                  </a:outerShdw>
                </a:effectLst>
                <a:latin typeface="Maiandra GD" pitchFamily="34" charset="0"/>
              </a:rPr>
              <a:t>La piedra de </a:t>
            </a:r>
            <a:r>
              <a:rPr lang="es-CO" b="1" dirty="0" err="1">
                <a:effectLst>
                  <a:outerShdw blurRad="38100" dist="38100" dir="2700000" algn="tl">
                    <a:srgbClr val="000000">
                      <a:alpha val="43137"/>
                    </a:srgbClr>
                  </a:outerShdw>
                </a:effectLst>
                <a:latin typeface="Maiandra GD" pitchFamily="34" charset="0"/>
              </a:rPr>
              <a:t>Rosetta</a:t>
            </a:r>
            <a:r>
              <a:rPr lang="es-CO" b="1" dirty="0">
                <a:effectLst>
                  <a:outerShdw blurRad="38100" dist="38100" dir="2700000" algn="tl">
                    <a:srgbClr val="000000">
                      <a:alpha val="43137"/>
                    </a:srgbClr>
                  </a:outerShdw>
                </a:effectLst>
                <a:latin typeface="Maiandra GD" pitchFamily="34" charset="0"/>
              </a:rPr>
              <a:t> </a:t>
            </a:r>
            <a:r>
              <a:rPr lang="es-CO" dirty="0">
                <a:latin typeface="Maiandra GD" pitchFamily="34" charset="0"/>
              </a:rPr>
              <a:t>es parte de una antigua estela egipcia de </a:t>
            </a:r>
            <a:r>
              <a:rPr lang="es-CO" dirty="0" smtClean="0">
                <a:latin typeface="Maiandra GD" pitchFamily="34" charset="0"/>
              </a:rPr>
              <a:t>granodiorita </a:t>
            </a:r>
            <a:r>
              <a:rPr lang="es-CO" dirty="0">
                <a:latin typeface="Maiandra GD" pitchFamily="34" charset="0"/>
              </a:rPr>
              <a:t>con texto grabado que proveyó la clave para el entendimiento moderno de los </a:t>
            </a:r>
            <a:r>
              <a:rPr lang="es-CO" dirty="0" smtClean="0">
                <a:latin typeface="Maiandra GD" pitchFamily="34" charset="0"/>
              </a:rPr>
              <a:t>jeroglíficos </a:t>
            </a:r>
            <a:r>
              <a:rPr lang="es-CO" dirty="0">
                <a:latin typeface="Maiandra GD" pitchFamily="34" charset="0"/>
              </a:rPr>
              <a:t>egipcios. La inscripción registra un decreto que fue expedido en Menfis en el año 196 antes de Cristo, en favor del rey Ptolomeo </a:t>
            </a:r>
            <a:r>
              <a:rPr lang="es-CO" dirty="0" smtClean="0">
                <a:latin typeface="Maiandra GD" pitchFamily="34" charset="0"/>
              </a:rPr>
              <a:t>V.</a:t>
            </a:r>
            <a:endParaRPr lang="es-CO" dirty="0">
              <a:latin typeface="Maiandra GD" pitchFamily="34" charset="0"/>
            </a:endParaRPr>
          </a:p>
        </p:txBody>
      </p:sp>
      <p:pic>
        <p:nvPicPr>
          <p:cNvPr id="3" name="Picture 3" descr="H:\Typography\01 History\01_historia_alfabet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7" y="865932"/>
            <a:ext cx="4144345"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2788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desarrolloweb.com/articulos/images/diseno/7/historia_1.gif"/>
          <p:cNvPicPr>
            <a:picLocks noChangeAspect="1" noChangeArrowheads="1"/>
          </p:cNvPicPr>
          <p:nvPr/>
        </p:nvPicPr>
        <p:blipFill>
          <a:blip r:embed="rId2"/>
          <a:srcRect/>
          <a:stretch>
            <a:fillRect/>
          </a:stretch>
        </p:blipFill>
        <p:spPr bwMode="auto">
          <a:xfrm>
            <a:off x="3357554" y="428604"/>
            <a:ext cx="2451752" cy="2357454"/>
          </a:xfrm>
          <a:prstGeom prst="rect">
            <a:avLst/>
          </a:prstGeom>
          <a:noFill/>
        </p:spPr>
      </p:pic>
      <p:pic>
        <p:nvPicPr>
          <p:cNvPr id="16388" name="Picture 4" descr="http://www.desarrolloweb.com/articulos/images/diseno/7/historia_6.gif"/>
          <p:cNvPicPr>
            <a:picLocks noChangeAspect="1" noChangeArrowheads="1"/>
          </p:cNvPicPr>
          <p:nvPr/>
        </p:nvPicPr>
        <p:blipFill>
          <a:blip r:embed="rId3"/>
          <a:srcRect/>
          <a:stretch>
            <a:fillRect/>
          </a:stretch>
        </p:blipFill>
        <p:spPr bwMode="auto">
          <a:xfrm>
            <a:off x="1142976" y="3071810"/>
            <a:ext cx="6866444" cy="1357322"/>
          </a:xfrm>
          <a:prstGeom prst="rect">
            <a:avLst/>
          </a:prstGeom>
          <a:noFill/>
        </p:spPr>
      </p:pic>
      <p:pic>
        <p:nvPicPr>
          <p:cNvPr id="16390" name="Picture 6" descr="http://www.desarrolloweb.com/articulos/images/diseno/7/historia_5.gif"/>
          <p:cNvPicPr>
            <a:picLocks noChangeAspect="1" noChangeArrowheads="1"/>
          </p:cNvPicPr>
          <p:nvPr/>
        </p:nvPicPr>
        <p:blipFill>
          <a:blip r:embed="rId4"/>
          <a:srcRect/>
          <a:stretch>
            <a:fillRect/>
          </a:stretch>
        </p:blipFill>
        <p:spPr bwMode="auto">
          <a:xfrm>
            <a:off x="1285852" y="4797600"/>
            <a:ext cx="6429420" cy="148892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ypography\01 History\02_alfabeto_fenic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52736"/>
            <a:ext cx="6096000" cy="4572001"/>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770709" y="5788848"/>
            <a:ext cx="1989840" cy="369332"/>
          </a:xfrm>
          <a:prstGeom prst="rect">
            <a:avLst/>
          </a:prstGeom>
          <a:noFill/>
        </p:spPr>
        <p:txBody>
          <a:bodyPr wrap="none" rtlCol="0">
            <a:spAutoFit/>
          </a:bodyPr>
          <a:lstStyle/>
          <a:p>
            <a:r>
              <a:rPr lang="es-CO" b="1" dirty="0" smtClean="0">
                <a:effectLst>
                  <a:outerShdw blurRad="38100" dist="38100" dir="2700000" algn="tl">
                    <a:srgbClr val="000000">
                      <a:alpha val="43137"/>
                    </a:srgbClr>
                  </a:outerShdw>
                </a:effectLst>
                <a:latin typeface="Maiandra GD" pitchFamily="34" charset="0"/>
              </a:rPr>
              <a:t>Alfabeto Fenicio</a:t>
            </a:r>
            <a:endParaRPr lang="es-CO" b="1" dirty="0">
              <a:effectLst>
                <a:outerShdw blurRad="38100" dist="38100" dir="2700000" algn="tl">
                  <a:srgbClr val="000000">
                    <a:alpha val="43137"/>
                  </a:srgbClr>
                </a:outerShdw>
              </a:effectLst>
              <a:latin typeface="Maiandra GD" pitchFamily="34" charset="0"/>
            </a:endParaRPr>
          </a:p>
        </p:txBody>
      </p:sp>
    </p:spTree>
    <p:extLst>
      <p:ext uri="{BB962C8B-B14F-4D97-AF65-F5344CB8AC3E}">
        <p14:creationId xmlns:p14="http://schemas.microsoft.com/office/powerpoint/2010/main" val="37771303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477</Words>
  <Application>Microsoft Macintosh PowerPoint</Application>
  <PresentationFormat>Presentación en pantalla (4:3)</PresentationFormat>
  <Paragraphs>25</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Sofia G.</dc:creator>
  <cp:lastModifiedBy>mac</cp:lastModifiedBy>
  <cp:revision>22</cp:revision>
  <dcterms:created xsi:type="dcterms:W3CDTF">2010-09-20T23:09:51Z</dcterms:created>
  <dcterms:modified xsi:type="dcterms:W3CDTF">2014-09-22T11:34:20Z</dcterms:modified>
</cp:coreProperties>
</file>