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8" r:id="rId4"/>
    <p:sldId id="267" r:id="rId5"/>
    <p:sldId id="269" r:id="rId6"/>
    <p:sldId id="272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59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58D"/>
    <a:srgbClr val="70AD47"/>
    <a:srgbClr val="1B2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637"/>
  </p:normalViewPr>
  <p:slideViewPr>
    <p:cSldViewPr snapToGrid="0" snapToObjects="1">
      <p:cViewPr varScale="1">
        <p:scale>
          <a:sx n="88" d="100"/>
          <a:sy n="88" d="100"/>
        </p:scale>
        <p:origin x="5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c.edu.co/indesco/Paginas/Premio-Rymel-Serrano-Uribe-Categorias.aspx" TargetMode="External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D28AE-5B21-40CE-8CF6-FCC4401BC8E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DBF36557-541E-49DB-BC05-F7F3E6C3BDB1}">
      <dgm:prSet phldrT="[Texto]"/>
      <dgm:spPr/>
      <dgm:t>
        <a:bodyPr/>
        <a:lstStyle/>
        <a:p>
          <a:r>
            <a:rPr lang="es-CO" dirty="0"/>
            <a:t>Institucional I</a:t>
          </a:r>
        </a:p>
        <a:p>
          <a:endParaRPr lang="es-CO" dirty="0"/>
        </a:p>
        <a:p>
          <a:r>
            <a:rPr lang="es-CO" dirty="0"/>
            <a:t>Humanidades I</a:t>
          </a:r>
        </a:p>
      </dgm:t>
    </dgm:pt>
    <dgm:pt modelId="{0B8FB8F6-6066-4AD0-BE6D-7A1C6379F41E}" type="parTrans" cxnId="{ECDA2EA8-4E62-4025-ACC2-DBB9BD121341}">
      <dgm:prSet/>
      <dgm:spPr/>
      <dgm:t>
        <a:bodyPr/>
        <a:lstStyle/>
        <a:p>
          <a:endParaRPr lang="es-CO"/>
        </a:p>
      </dgm:t>
    </dgm:pt>
    <dgm:pt modelId="{3FE7656F-99A9-4B4D-99CB-8A8D687D8825}" type="sibTrans" cxnId="{ECDA2EA8-4E62-4025-ACC2-DBB9BD121341}">
      <dgm:prSet/>
      <dgm:spPr/>
      <dgm:t>
        <a:bodyPr/>
        <a:lstStyle/>
        <a:p>
          <a:endParaRPr lang="es-CO"/>
        </a:p>
      </dgm:t>
    </dgm:pt>
    <dgm:pt modelId="{998370DE-B615-462C-881B-F1775AF1D69A}">
      <dgm:prSet phldrT="[Texto]"/>
      <dgm:spPr/>
      <dgm:t>
        <a:bodyPr/>
        <a:lstStyle/>
        <a:p>
          <a:r>
            <a:rPr lang="es-CO" dirty="0"/>
            <a:t>Institucional II</a:t>
          </a:r>
        </a:p>
        <a:p>
          <a:endParaRPr lang="es-CO" dirty="0"/>
        </a:p>
        <a:p>
          <a:r>
            <a:rPr lang="es-CO" dirty="0"/>
            <a:t>Humanidades II</a:t>
          </a:r>
        </a:p>
      </dgm:t>
    </dgm:pt>
    <dgm:pt modelId="{E69F0EC7-22EB-4D3D-BEB1-AD9C57425A7C}" type="parTrans" cxnId="{4F43921F-E0DA-4AEC-8198-F1CA4638F3DB}">
      <dgm:prSet/>
      <dgm:spPr/>
      <dgm:t>
        <a:bodyPr/>
        <a:lstStyle/>
        <a:p>
          <a:endParaRPr lang="es-CO"/>
        </a:p>
      </dgm:t>
    </dgm:pt>
    <dgm:pt modelId="{59E89415-20A2-45C8-9330-FB44F39EF1E7}" type="sibTrans" cxnId="{4F43921F-E0DA-4AEC-8198-F1CA4638F3DB}">
      <dgm:prSet/>
      <dgm:spPr/>
      <dgm:t>
        <a:bodyPr/>
        <a:lstStyle/>
        <a:p>
          <a:endParaRPr lang="es-CO"/>
        </a:p>
      </dgm:t>
    </dgm:pt>
    <dgm:pt modelId="{17B21AB3-E430-4552-8711-DD951EFB0FC1}">
      <dgm:prSet phldrT="[Texto]"/>
      <dgm:spPr/>
      <dgm:t>
        <a:bodyPr/>
        <a:lstStyle/>
        <a:p>
          <a:r>
            <a:rPr lang="es-CO" dirty="0"/>
            <a:t>Institucional III</a:t>
          </a:r>
        </a:p>
        <a:p>
          <a:endParaRPr lang="es-CO" dirty="0"/>
        </a:p>
        <a:p>
          <a:r>
            <a:rPr lang="es-CO" dirty="0"/>
            <a:t>Humanidades III</a:t>
          </a:r>
        </a:p>
      </dgm:t>
    </dgm:pt>
    <dgm:pt modelId="{93E25783-A9A1-4549-87A5-B62DA37EB3DB}" type="parTrans" cxnId="{7D2021B8-DD96-4D06-BFA7-A06CE94BC155}">
      <dgm:prSet/>
      <dgm:spPr/>
      <dgm:t>
        <a:bodyPr/>
        <a:lstStyle/>
        <a:p>
          <a:endParaRPr lang="es-CO"/>
        </a:p>
      </dgm:t>
    </dgm:pt>
    <dgm:pt modelId="{B6FD080C-5CF2-4D9F-BF57-76AC751F3305}" type="sibTrans" cxnId="{7D2021B8-DD96-4D06-BFA7-A06CE94BC155}">
      <dgm:prSet/>
      <dgm:spPr/>
      <dgm:t>
        <a:bodyPr/>
        <a:lstStyle/>
        <a:p>
          <a:endParaRPr lang="es-CO"/>
        </a:p>
      </dgm:t>
    </dgm:pt>
    <dgm:pt modelId="{CB108BB6-5988-429C-B09D-67AAC6BA06BF}">
      <dgm:prSet phldrT="[Texto]"/>
      <dgm:spPr/>
      <dgm:t>
        <a:bodyPr/>
        <a:lstStyle/>
        <a:p>
          <a:r>
            <a:rPr lang="es-CO" dirty="0"/>
            <a:t>Institucional VI</a:t>
          </a:r>
        </a:p>
        <a:p>
          <a:endParaRPr lang="es-CO" dirty="0"/>
        </a:p>
        <a:p>
          <a:r>
            <a:rPr lang="es-CO" dirty="0"/>
            <a:t>Institucional III</a:t>
          </a:r>
        </a:p>
      </dgm:t>
    </dgm:pt>
    <dgm:pt modelId="{1D5ABDA4-2425-4056-A609-9937F324C634}" type="parTrans" cxnId="{5BA2C8AF-EABA-4520-AB6B-FAC40299E8B3}">
      <dgm:prSet/>
      <dgm:spPr/>
      <dgm:t>
        <a:bodyPr/>
        <a:lstStyle/>
        <a:p>
          <a:endParaRPr lang="es-CO"/>
        </a:p>
      </dgm:t>
    </dgm:pt>
    <dgm:pt modelId="{0B26CFBE-BF8E-4972-B003-B0FD0238A18E}" type="sibTrans" cxnId="{5BA2C8AF-EABA-4520-AB6B-FAC40299E8B3}">
      <dgm:prSet/>
      <dgm:spPr/>
      <dgm:t>
        <a:bodyPr/>
        <a:lstStyle/>
        <a:p>
          <a:endParaRPr lang="es-CO"/>
        </a:p>
      </dgm:t>
    </dgm:pt>
    <dgm:pt modelId="{FA4D1DA4-E673-4BB6-8650-C5320DE35F68}">
      <dgm:prSet phldrT="[Texto]"/>
      <dgm:spPr/>
      <dgm:t>
        <a:bodyPr/>
        <a:lstStyle/>
        <a:p>
          <a:r>
            <a:rPr lang="es-CO" dirty="0"/>
            <a:t>Institucional IV</a:t>
          </a:r>
        </a:p>
        <a:p>
          <a:endParaRPr lang="es-CO" dirty="0"/>
        </a:p>
        <a:p>
          <a:r>
            <a:rPr lang="es-CO" dirty="0"/>
            <a:t>Institucional I</a:t>
          </a:r>
        </a:p>
      </dgm:t>
    </dgm:pt>
    <dgm:pt modelId="{1E4EA4D8-0A60-4F9F-B6B8-3310A4961697}" type="parTrans" cxnId="{5DAD9C10-4263-426B-8E64-FADE31E59C20}">
      <dgm:prSet/>
      <dgm:spPr/>
      <dgm:t>
        <a:bodyPr/>
        <a:lstStyle/>
        <a:p>
          <a:endParaRPr lang="es-CO"/>
        </a:p>
      </dgm:t>
    </dgm:pt>
    <dgm:pt modelId="{E2A0F1FB-E45C-43BC-A191-6A5E3A717E00}" type="sibTrans" cxnId="{5DAD9C10-4263-426B-8E64-FADE31E59C20}">
      <dgm:prSet/>
      <dgm:spPr/>
      <dgm:t>
        <a:bodyPr/>
        <a:lstStyle/>
        <a:p>
          <a:endParaRPr lang="es-CO"/>
        </a:p>
      </dgm:t>
    </dgm:pt>
    <dgm:pt modelId="{C0A22235-CA6D-4A26-A7EC-07A008F438FB}">
      <dgm:prSet phldrT="[Texto]"/>
      <dgm:spPr/>
      <dgm:t>
        <a:bodyPr/>
        <a:lstStyle/>
        <a:p>
          <a:r>
            <a:rPr lang="es-CO" dirty="0"/>
            <a:t>Institucional V</a:t>
          </a:r>
        </a:p>
        <a:p>
          <a:endParaRPr lang="es-CO" dirty="0"/>
        </a:p>
        <a:p>
          <a:r>
            <a:rPr lang="es-CO" dirty="0"/>
            <a:t>Institucional II</a:t>
          </a:r>
        </a:p>
      </dgm:t>
    </dgm:pt>
    <dgm:pt modelId="{839BCF11-C866-43CC-9F13-74C631F75973}" type="parTrans" cxnId="{29AF2412-9620-49FA-BA88-E3D1D16952AA}">
      <dgm:prSet/>
      <dgm:spPr/>
      <dgm:t>
        <a:bodyPr/>
        <a:lstStyle/>
        <a:p>
          <a:endParaRPr lang="es-CO"/>
        </a:p>
      </dgm:t>
    </dgm:pt>
    <dgm:pt modelId="{F0D9D706-78AE-43AE-AABA-C90DD53DBCE7}" type="sibTrans" cxnId="{29AF2412-9620-49FA-BA88-E3D1D16952AA}">
      <dgm:prSet/>
      <dgm:spPr/>
      <dgm:t>
        <a:bodyPr/>
        <a:lstStyle/>
        <a:p>
          <a:endParaRPr lang="es-CO"/>
        </a:p>
      </dgm:t>
    </dgm:pt>
    <dgm:pt modelId="{4F5BE588-477E-488F-9CAA-7F580AAEABC1}" type="pres">
      <dgm:prSet presAssocID="{6E4D28AE-5B21-40CE-8CF6-FCC4401BC8E6}" presName="CompostProcess" presStyleCnt="0">
        <dgm:presLayoutVars>
          <dgm:dir/>
          <dgm:resizeHandles val="exact"/>
        </dgm:presLayoutVars>
      </dgm:prSet>
      <dgm:spPr/>
    </dgm:pt>
    <dgm:pt modelId="{FFF0C4EB-CC97-40CE-A364-3855762AC4C6}" type="pres">
      <dgm:prSet presAssocID="{6E4D28AE-5B21-40CE-8CF6-FCC4401BC8E6}" presName="arrow" presStyleLbl="bgShp" presStyleIdx="0" presStyleCnt="1"/>
      <dgm:spPr/>
    </dgm:pt>
    <dgm:pt modelId="{6273FC10-EC49-4BFA-B1A1-76558319F5B2}" type="pres">
      <dgm:prSet presAssocID="{6E4D28AE-5B21-40CE-8CF6-FCC4401BC8E6}" presName="linearProcess" presStyleCnt="0"/>
      <dgm:spPr/>
    </dgm:pt>
    <dgm:pt modelId="{7D277611-21DF-4807-A628-574E5E4F6ED4}" type="pres">
      <dgm:prSet presAssocID="{DBF36557-541E-49DB-BC05-F7F3E6C3BDB1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4041F29-ACDA-42BA-A2E1-207D20D7DBCD}" type="pres">
      <dgm:prSet presAssocID="{3FE7656F-99A9-4B4D-99CB-8A8D687D8825}" presName="sibTrans" presStyleCnt="0"/>
      <dgm:spPr/>
    </dgm:pt>
    <dgm:pt modelId="{0EC0D5B3-BA7E-4948-AA13-3D6DE3D5D655}" type="pres">
      <dgm:prSet presAssocID="{998370DE-B615-462C-881B-F1775AF1D69A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F93F12B-AB84-44A0-802C-7035ED498875}" type="pres">
      <dgm:prSet presAssocID="{59E89415-20A2-45C8-9330-FB44F39EF1E7}" presName="sibTrans" presStyleCnt="0"/>
      <dgm:spPr/>
    </dgm:pt>
    <dgm:pt modelId="{D2DA71C7-7CAF-418B-8080-AB000CDE0B62}" type="pres">
      <dgm:prSet presAssocID="{17B21AB3-E430-4552-8711-DD951EFB0FC1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FB826A-6D23-40D4-9D78-26FC309614E7}" type="pres">
      <dgm:prSet presAssocID="{B6FD080C-5CF2-4D9F-BF57-76AC751F3305}" presName="sibTrans" presStyleCnt="0"/>
      <dgm:spPr/>
    </dgm:pt>
    <dgm:pt modelId="{11296561-94BA-4790-89F7-D45CD109C05C}" type="pres">
      <dgm:prSet presAssocID="{FA4D1DA4-E673-4BB6-8650-C5320DE35F6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927731-BFF6-4AE8-943E-77E64F24391A}" type="pres">
      <dgm:prSet presAssocID="{E2A0F1FB-E45C-43BC-A191-6A5E3A717E00}" presName="sibTrans" presStyleCnt="0"/>
      <dgm:spPr/>
    </dgm:pt>
    <dgm:pt modelId="{C0FF7E46-14AD-4023-A2AE-13B0781AC64D}" type="pres">
      <dgm:prSet presAssocID="{C0A22235-CA6D-4A26-A7EC-07A008F438F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816018-8407-4376-AED5-DE2F57928882}" type="pres">
      <dgm:prSet presAssocID="{F0D9D706-78AE-43AE-AABA-C90DD53DBCE7}" presName="sibTrans" presStyleCnt="0"/>
      <dgm:spPr/>
    </dgm:pt>
    <dgm:pt modelId="{85F183F4-1E10-4DE7-BF0E-9040B259FC1C}" type="pres">
      <dgm:prSet presAssocID="{CB108BB6-5988-429C-B09D-67AAC6BA06B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5F5904F-76A8-4477-A180-A0A4AACBA846}" type="presOf" srcId="{998370DE-B615-462C-881B-F1775AF1D69A}" destId="{0EC0D5B3-BA7E-4948-AA13-3D6DE3D5D655}" srcOrd="0" destOrd="0" presId="urn:microsoft.com/office/officeart/2005/8/layout/hProcess9"/>
    <dgm:cxn modelId="{65D901A1-408C-42A5-9E10-0AC1F2743D4C}" type="presOf" srcId="{DBF36557-541E-49DB-BC05-F7F3E6C3BDB1}" destId="{7D277611-21DF-4807-A628-574E5E4F6ED4}" srcOrd="0" destOrd="0" presId="urn:microsoft.com/office/officeart/2005/8/layout/hProcess9"/>
    <dgm:cxn modelId="{ECDA2EA8-4E62-4025-ACC2-DBB9BD121341}" srcId="{6E4D28AE-5B21-40CE-8CF6-FCC4401BC8E6}" destId="{DBF36557-541E-49DB-BC05-F7F3E6C3BDB1}" srcOrd="0" destOrd="0" parTransId="{0B8FB8F6-6066-4AD0-BE6D-7A1C6379F41E}" sibTransId="{3FE7656F-99A9-4B4D-99CB-8A8D687D8825}"/>
    <dgm:cxn modelId="{C314FF14-51F4-4085-9689-9CF173C734E8}" type="presOf" srcId="{17B21AB3-E430-4552-8711-DD951EFB0FC1}" destId="{D2DA71C7-7CAF-418B-8080-AB000CDE0B62}" srcOrd="0" destOrd="0" presId="urn:microsoft.com/office/officeart/2005/8/layout/hProcess9"/>
    <dgm:cxn modelId="{0579FD78-25CF-4C77-983D-93C30D001E6C}" type="presOf" srcId="{6E4D28AE-5B21-40CE-8CF6-FCC4401BC8E6}" destId="{4F5BE588-477E-488F-9CAA-7F580AAEABC1}" srcOrd="0" destOrd="0" presId="urn:microsoft.com/office/officeart/2005/8/layout/hProcess9"/>
    <dgm:cxn modelId="{9EC29FDB-F500-4EF5-BF79-55D4C2236BCC}" type="presOf" srcId="{FA4D1DA4-E673-4BB6-8650-C5320DE35F68}" destId="{11296561-94BA-4790-89F7-D45CD109C05C}" srcOrd="0" destOrd="0" presId="urn:microsoft.com/office/officeart/2005/8/layout/hProcess9"/>
    <dgm:cxn modelId="{29AF2412-9620-49FA-BA88-E3D1D16952AA}" srcId="{6E4D28AE-5B21-40CE-8CF6-FCC4401BC8E6}" destId="{C0A22235-CA6D-4A26-A7EC-07A008F438FB}" srcOrd="4" destOrd="0" parTransId="{839BCF11-C866-43CC-9F13-74C631F75973}" sibTransId="{F0D9D706-78AE-43AE-AABA-C90DD53DBCE7}"/>
    <dgm:cxn modelId="{4F43921F-E0DA-4AEC-8198-F1CA4638F3DB}" srcId="{6E4D28AE-5B21-40CE-8CF6-FCC4401BC8E6}" destId="{998370DE-B615-462C-881B-F1775AF1D69A}" srcOrd="1" destOrd="0" parTransId="{E69F0EC7-22EB-4D3D-BEB1-AD9C57425A7C}" sibTransId="{59E89415-20A2-45C8-9330-FB44F39EF1E7}"/>
    <dgm:cxn modelId="{7D2021B8-DD96-4D06-BFA7-A06CE94BC155}" srcId="{6E4D28AE-5B21-40CE-8CF6-FCC4401BC8E6}" destId="{17B21AB3-E430-4552-8711-DD951EFB0FC1}" srcOrd="2" destOrd="0" parTransId="{93E25783-A9A1-4549-87A5-B62DA37EB3DB}" sibTransId="{B6FD080C-5CF2-4D9F-BF57-76AC751F3305}"/>
    <dgm:cxn modelId="{93C3DE85-085E-4DBA-B17B-9278099FF1C0}" type="presOf" srcId="{C0A22235-CA6D-4A26-A7EC-07A008F438FB}" destId="{C0FF7E46-14AD-4023-A2AE-13B0781AC64D}" srcOrd="0" destOrd="0" presId="urn:microsoft.com/office/officeart/2005/8/layout/hProcess9"/>
    <dgm:cxn modelId="{4B961621-90CC-4A3C-B895-94B32DA76DF2}" type="presOf" srcId="{CB108BB6-5988-429C-B09D-67AAC6BA06BF}" destId="{85F183F4-1E10-4DE7-BF0E-9040B259FC1C}" srcOrd="0" destOrd="0" presId="urn:microsoft.com/office/officeart/2005/8/layout/hProcess9"/>
    <dgm:cxn modelId="{5BA2C8AF-EABA-4520-AB6B-FAC40299E8B3}" srcId="{6E4D28AE-5B21-40CE-8CF6-FCC4401BC8E6}" destId="{CB108BB6-5988-429C-B09D-67AAC6BA06BF}" srcOrd="5" destOrd="0" parTransId="{1D5ABDA4-2425-4056-A609-9937F324C634}" sibTransId="{0B26CFBE-BF8E-4972-B003-B0FD0238A18E}"/>
    <dgm:cxn modelId="{5DAD9C10-4263-426B-8E64-FADE31E59C20}" srcId="{6E4D28AE-5B21-40CE-8CF6-FCC4401BC8E6}" destId="{FA4D1DA4-E673-4BB6-8650-C5320DE35F68}" srcOrd="3" destOrd="0" parTransId="{1E4EA4D8-0A60-4F9F-B6B8-3310A4961697}" sibTransId="{E2A0F1FB-E45C-43BC-A191-6A5E3A717E00}"/>
    <dgm:cxn modelId="{617FFC57-A03F-4E75-A611-6D1817C79162}" type="presParOf" srcId="{4F5BE588-477E-488F-9CAA-7F580AAEABC1}" destId="{FFF0C4EB-CC97-40CE-A364-3855762AC4C6}" srcOrd="0" destOrd="0" presId="urn:microsoft.com/office/officeart/2005/8/layout/hProcess9"/>
    <dgm:cxn modelId="{310E0AC8-3CF8-44BE-BAF8-C65DE87042C5}" type="presParOf" srcId="{4F5BE588-477E-488F-9CAA-7F580AAEABC1}" destId="{6273FC10-EC49-4BFA-B1A1-76558319F5B2}" srcOrd="1" destOrd="0" presId="urn:microsoft.com/office/officeart/2005/8/layout/hProcess9"/>
    <dgm:cxn modelId="{EC200024-7A87-4671-9C16-270BDFB94CBF}" type="presParOf" srcId="{6273FC10-EC49-4BFA-B1A1-76558319F5B2}" destId="{7D277611-21DF-4807-A628-574E5E4F6ED4}" srcOrd="0" destOrd="0" presId="urn:microsoft.com/office/officeart/2005/8/layout/hProcess9"/>
    <dgm:cxn modelId="{859CE543-F4ED-4ECA-A3FD-68F26624556D}" type="presParOf" srcId="{6273FC10-EC49-4BFA-B1A1-76558319F5B2}" destId="{14041F29-ACDA-42BA-A2E1-207D20D7DBCD}" srcOrd="1" destOrd="0" presId="urn:microsoft.com/office/officeart/2005/8/layout/hProcess9"/>
    <dgm:cxn modelId="{BF1949C1-7B0D-472E-BD54-8D98F3DD827E}" type="presParOf" srcId="{6273FC10-EC49-4BFA-B1A1-76558319F5B2}" destId="{0EC0D5B3-BA7E-4948-AA13-3D6DE3D5D655}" srcOrd="2" destOrd="0" presId="urn:microsoft.com/office/officeart/2005/8/layout/hProcess9"/>
    <dgm:cxn modelId="{8CC95400-548F-406C-B66F-DC5B09127ECB}" type="presParOf" srcId="{6273FC10-EC49-4BFA-B1A1-76558319F5B2}" destId="{2F93F12B-AB84-44A0-802C-7035ED498875}" srcOrd="3" destOrd="0" presId="urn:microsoft.com/office/officeart/2005/8/layout/hProcess9"/>
    <dgm:cxn modelId="{CE3C7CF7-A885-4F5D-B816-6D78357BA074}" type="presParOf" srcId="{6273FC10-EC49-4BFA-B1A1-76558319F5B2}" destId="{D2DA71C7-7CAF-418B-8080-AB000CDE0B62}" srcOrd="4" destOrd="0" presId="urn:microsoft.com/office/officeart/2005/8/layout/hProcess9"/>
    <dgm:cxn modelId="{FE2294C9-72FF-4E86-9B64-C82DAE8AD596}" type="presParOf" srcId="{6273FC10-EC49-4BFA-B1A1-76558319F5B2}" destId="{3FFB826A-6D23-40D4-9D78-26FC309614E7}" srcOrd="5" destOrd="0" presId="urn:microsoft.com/office/officeart/2005/8/layout/hProcess9"/>
    <dgm:cxn modelId="{251E2088-6CBE-475D-9262-1DB0A6CA33F9}" type="presParOf" srcId="{6273FC10-EC49-4BFA-B1A1-76558319F5B2}" destId="{11296561-94BA-4790-89F7-D45CD109C05C}" srcOrd="6" destOrd="0" presId="urn:microsoft.com/office/officeart/2005/8/layout/hProcess9"/>
    <dgm:cxn modelId="{B3670E94-9973-46E1-B56C-75B6691AB5B8}" type="presParOf" srcId="{6273FC10-EC49-4BFA-B1A1-76558319F5B2}" destId="{FB927731-BFF6-4AE8-943E-77E64F24391A}" srcOrd="7" destOrd="0" presId="urn:microsoft.com/office/officeart/2005/8/layout/hProcess9"/>
    <dgm:cxn modelId="{2BEA61D9-1A68-4749-9F2C-82676524ADAC}" type="presParOf" srcId="{6273FC10-EC49-4BFA-B1A1-76558319F5B2}" destId="{C0FF7E46-14AD-4023-A2AE-13B0781AC64D}" srcOrd="8" destOrd="0" presId="urn:microsoft.com/office/officeart/2005/8/layout/hProcess9"/>
    <dgm:cxn modelId="{1B08F4A6-FD03-432C-96E7-46C0880F5B1C}" type="presParOf" srcId="{6273FC10-EC49-4BFA-B1A1-76558319F5B2}" destId="{33816018-8407-4376-AED5-DE2F57928882}" srcOrd="9" destOrd="0" presId="urn:microsoft.com/office/officeart/2005/8/layout/hProcess9"/>
    <dgm:cxn modelId="{2978E229-581B-40B4-AC55-3B4B189706B4}" type="presParOf" srcId="{6273FC10-EC49-4BFA-B1A1-76558319F5B2}" destId="{85F183F4-1E10-4DE7-BF0E-9040B259FC1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7808B-56A9-4D0E-9D3C-6FFE437B51FA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893D498-D267-44FA-AB67-B12565AA62DF}">
      <dgm:prSet phldrT="[Texto]"/>
      <dgm:spPr/>
      <dgm:t>
        <a:bodyPr/>
        <a:lstStyle/>
        <a:p>
          <a:r>
            <a:rPr lang="es-CO" b="1" dirty="0" smtClean="0">
              <a:latin typeface="Roboto"/>
            </a:rPr>
            <a:t>Categoría: "Ideas para nuevos negocios asociativos y solidarios" </a:t>
          </a:r>
          <a:endParaRPr lang="es-CO" dirty="0"/>
        </a:p>
      </dgm:t>
    </dgm:pt>
    <dgm:pt modelId="{B8F7F6B5-A55F-4C1E-B837-2A62817DC65F}" type="parTrans" cxnId="{F7EDDB50-8F0F-42AD-A258-D2E16A2E0ECD}">
      <dgm:prSet/>
      <dgm:spPr/>
      <dgm:t>
        <a:bodyPr/>
        <a:lstStyle/>
        <a:p>
          <a:endParaRPr lang="es-CO"/>
        </a:p>
      </dgm:t>
    </dgm:pt>
    <dgm:pt modelId="{551C660F-6BD5-490B-9206-3B0FC7DD7517}" type="sibTrans" cxnId="{F7EDDB50-8F0F-42AD-A258-D2E16A2E0ECD}">
      <dgm:prSet/>
      <dgm:spPr/>
      <dgm:t>
        <a:bodyPr/>
        <a:lstStyle/>
        <a:p>
          <a:endParaRPr lang="es-CO"/>
        </a:p>
      </dgm:t>
    </dgm:pt>
    <dgm:pt modelId="{79C89874-5EE4-4BA6-BA0D-0CEE4E3A6628}">
      <dgm:prSet phldrT="[Texto]"/>
      <dgm:spPr/>
      <dgm:t>
        <a:bodyPr/>
        <a:lstStyle/>
        <a:p>
          <a:r>
            <a:rPr lang="es-CO" b="1" dirty="0" smtClean="0">
              <a:latin typeface="Roboto"/>
            </a:rPr>
            <a:t>Categoría: "Ideas que aportan soluciones, mejoras o nuevas líneas de producto/servicio, gestión a redes u organizaciones de economía solidaria para su mejoramiento"</a:t>
          </a:r>
          <a:endParaRPr lang="es-CO" dirty="0"/>
        </a:p>
      </dgm:t>
    </dgm:pt>
    <dgm:pt modelId="{BC0530C9-9E3F-4CAE-93D5-F835E65A05DF}" type="parTrans" cxnId="{32711EDD-E9E1-4E60-AFCF-E1592CCAE424}">
      <dgm:prSet/>
      <dgm:spPr/>
      <dgm:t>
        <a:bodyPr/>
        <a:lstStyle/>
        <a:p>
          <a:endParaRPr lang="es-CO"/>
        </a:p>
      </dgm:t>
    </dgm:pt>
    <dgm:pt modelId="{40049D53-A2B4-4C39-82EC-21B2FA0C5E0F}" type="sibTrans" cxnId="{32711EDD-E9E1-4E60-AFCF-E1592CCAE424}">
      <dgm:prSet/>
      <dgm:spPr/>
      <dgm:t>
        <a:bodyPr/>
        <a:lstStyle/>
        <a:p>
          <a:endParaRPr lang="es-CO"/>
        </a:p>
      </dgm:t>
    </dgm:pt>
    <dgm:pt modelId="{71580EAA-E768-4C62-B322-933305A2CB5D}" type="pres">
      <dgm:prSet presAssocID="{8617808B-56A9-4D0E-9D3C-6FFE437B51F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150FB0F-E8E7-4B1B-9E56-34597591FFF5}" type="pres">
      <dgm:prSet presAssocID="{8617808B-56A9-4D0E-9D3C-6FFE437B51FA}" presName="cycle" presStyleCnt="0"/>
      <dgm:spPr/>
    </dgm:pt>
    <dgm:pt modelId="{2FFF3512-826C-4998-8A1C-76EFBE6AAA23}" type="pres">
      <dgm:prSet presAssocID="{8617808B-56A9-4D0E-9D3C-6FFE437B51FA}" presName="centerShape" presStyleCnt="0"/>
      <dgm:spPr/>
    </dgm:pt>
    <dgm:pt modelId="{D49518CA-56CA-41CA-B48A-8C141C17DA01}" type="pres">
      <dgm:prSet presAssocID="{8617808B-56A9-4D0E-9D3C-6FFE437B51FA}" presName="connSite" presStyleLbl="node1" presStyleIdx="0" presStyleCnt="3"/>
      <dgm:spPr/>
    </dgm:pt>
    <dgm:pt modelId="{672C1B53-51B8-4F35-B144-30E5EF562F81}" type="pres">
      <dgm:prSet presAssocID="{8617808B-56A9-4D0E-9D3C-6FFE437B51FA}" presName="visible" presStyleLbl="node1" presStyleIdx="0" presStyleCnt="3" custScaleX="81098" custScaleY="79453" custLinFactNeighborX="-32491" custLinFactNeighborY="-22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2FDBC820-AB18-4B60-8255-4A7DA757DA0D}" type="pres">
      <dgm:prSet presAssocID="{B8F7F6B5-A55F-4C1E-B837-2A62817DC65F}" presName="Name25" presStyleLbl="parChTrans1D1" presStyleIdx="0" presStyleCnt="2"/>
      <dgm:spPr/>
      <dgm:t>
        <a:bodyPr/>
        <a:lstStyle/>
        <a:p>
          <a:endParaRPr lang="es-CO"/>
        </a:p>
      </dgm:t>
    </dgm:pt>
    <dgm:pt modelId="{8B3347E0-3C22-4B00-9C7E-D779558EE36E}" type="pres">
      <dgm:prSet presAssocID="{0893D498-D267-44FA-AB67-B12565AA62DF}" presName="node" presStyleCnt="0"/>
      <dgm:spPr/>
    </dgm:pt>
    <dgm:pt modelId="{FD807AB9-7C71-4045-8C38-086FE34FCEB0}" type="pres">
      <dgm:prSet presAssocID="{0893D498-D267-44FA-AB67-B12565AA62DF}" presName="parentNode" presStyleLbl="node1" presStyleIdx="1" presStyleCnt="3" custScaleX="166547" custLinFactNeighborX="-70939" custLinFactNeighborY="-6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D39A45A-340F-4C0E-AB1A-2A11F40D5495}" type="pres">
      <dgm:prSet presAssocID="{0893D498-D267-44FA-AB67-B12565AA62D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943150-48D0-481F-9541-B904E47D97B1}" type="pres">
      <dgm:prSet presAssocID="{BC0530C9-9E3F-4CAE-93D5-F835E65A05DF}" presName="Name25" presStyleLbl="parChTrans1D1" presStyleIdx="1" presStyleCnt="2"/>
      <dgm:spPr/>
      <dgm:t>
        <a:bodyPr/>
        <a:lstStyle/>
        <a:p>
          <a:endParaRPr lang="es-CO"/>
        </a:p>
      </dgm:t>
    </dgm:pt>
    <dgm:pt modelId="{E15AAC6D-3273-45CD-896A-C67D0D6CFF70}" type="pres">
      <dgm:prSet presAssocID="{79C89874-5EE4-4BA6-BA0D-0CEE4E3A6628}" presName="node" presStyleCnt="0"/>
      <dgm:spPr/>
    </dgm:pt>
    <dgm:pt modelId="{4DBE5E85-D8E6-4EF3-9F55-543E7E1E1214}" type="pres">
      <dgm:prSet presAssocID="{79C89874-5EE4-4BA6-BA0D-0CEE4E3A6628}" presName="parentNode" presStyleLbl="node1" presStyleIdx="2" presStyleCnt="3" custScaleX="166547" custLinFactNeighborX="-59905" custLinFactNeighborY="6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A72944-2EF5-41E2-83B4-6DC88109E390}" type="pres">
      <dgm:prSet presAssocID="{79C89874-5EE4-4BA6-BA0D-0CEE4E3A662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8AB2FC5-52FB-4C88-A864-3338EE4F6D36}" type="presOf" srcId="{BC0530C9-9E3F-4CAE-93D5-F835E65A05DF}" destId="{3A943150-48D0-481F-9541-B904E47D97B1}" srcOrd="0" destOrd="0" presId="urn:microsoft.com/office/officeart/2005/8/layout/radial2"/>
    <dgm:cxn modelId="{A8B9BCFF-EA03-4E14-B83F-E9073B9B1B9F}" type="presOf" srcId="{0893D498-D267-44FA-AB67-B12565AA62DF}" destId="{FD807AB9-7C71-4045-8C38-086FE34FCEB0}" srcOrd="0" destOrd="0" presId="urn:microsoft.com/office/officeart/2005/8/layout/radial2"/>
    <dgm:cxn modelId="{81F5ADF0-B04F-4E56-A94D-BEC5788F578B}" type="presOf" srcId="{B8F7F6B5-A55F-4C1E-B837-2A62817DC65F}" destId="{2FDBC820-AB18-4B60-8255-4A7DA757DA0D}" srcOrd="0" destOrd="0" presId="urn:microsoft.com/office/officeart/2005/8/layout/radial2"/>
    <dgm:cxn modelId="{F7EDDB50-8F0F-42AD-A258-D2E16A2E0ECD}" srcId="{8617808B-56A9-4D0E-9D3C-6FFE437B51FA}" destId="{0893D498-D267-44FA-AB67-B12565AA62DF}" srcOrd="0" destOrd="0" parTransId="{B8F7F6B5-A55F-4C1E-B837-2A62817DC65F}" sibTransId="{551C660F-6BD5-490B-9206-3B0FC7DD7517}"/>
    <dgm:cxn modelId="{74F23463-EA41-464E-9368-64F2C46F0204}" type="presOf" srcId="{8617808B-56A9-4D0E-9D3C-6FFE437B51FA}" destId="{71580EAA-E768-4C62-B322-933305A2CB5D}" srcOrd="0" destOrd="0" presId="urn:microsoft.com/office/officeart/2005/8/layout/radial2"/>
    <dgm:cxn modelId="{32711EDD-E9E1-4E60-AFCF-E1592CCAE424}" srcId="{8617808B-56A9-4D0E-9D3C-6FFE437B51FA}" destId="{79C89874-5EE4-4BA6-BA0D-0CEE4E3A6628}" srcOrd="1" destOrd="0" parTransId="{BC0530C9-9E3F-4CAE-93D5-F835E65A05DF}" sibTransId="{40049D53-A2B4-4C39-82EC-21B2FA0C5E0F}"/>
    <dgm:cxn modelId="{131E2FFD-B198-42B3-8EB2-46B4D7BC9C56}" type="presOf" srcId="{79C89874-5EE4-4BA6-BA0D-0CEE4E3A6628}" destId="{4DBE5E85-D8E6-4EF3-9F55-543E7E1E1214}" srcOrd="0" destOrd="0" presId="urn:microsoft.com/office/officeart/2005/8/layout/radial2"/>
    <dgm:cxn modelId="{CA269461-05BB-4283-93E6-1199112B6887}" type="presParOf" srcId="{71580EAA-E768-4C62-B322-933305A2CB5D}" destId="{7150FB0F-E8E7-4B1B-9E56-34597591FFF5}" srcOrd="0" destOrd="0" presId="urn:microsoft.com/office/officeart/2005/8/layout/radial2"/>
    <dgm:cxn modelId="{9D9F5BDE-C92B-4910-B13F-5E26B8D316D9}" type="presParOf" srcId="{7150FB0F-E8E7-4B1B-9E56-34597591FFF5}" destId="{2FFF3512-826C-4998-8A1C-76EFBE6AAA23}" srcOrd="0" destOrd="0" presId="urn:microsoft.com/office/officeart/2005/8/layout/radial2"/>
    <dgm:cxn modelId="{D24FC7C2-2DDA-4F5B-8E2D-49D49A127BE7}" type="presParOf" srcId="{2FFF3512-826C-4998-8A1C-76EFBE6AAA23}" destId="{D49518CA-56CA-41CA-B48A-8C141C17DA01}" srcOrd="0" destOrd="0" presId="urn:microsoft.com/office/officeart/2005/8/layout/radial2"/>
    <dgm:cxn modelId="{62E341B4-1A60-407B-8E04-AC3A76FFBD32}" type="presParOf" srcId="{2FFF3512-826C-4998-8A1C-76EFBE6AAA23}" destId="{672C1B53-51B8-4F35-B144-30E5EF562F81}" srcOrd="1" destOrd="0" presId="urn:microsoft.com/office/officeart/2005/8/layout/radial2"/>
    <dgm:cxn modelId="{E88FC60E-EEE3-40FD-8FDE-09457A1DB8B5}" type="presParOf" srcId="{7150FB0F-E8E7-4B1B-9E56-34597591FFF5}" destId="{2FDBC820-AB18-4B60-8255-4A7DA757DA0D}" srcOrd="1" destOrd="0" presId="urn:microsoft.com/office/officeart/2005/8/layout/radial2"/>
    <dgm:cxn modelId="{EFE6BBB5-D667-45CA-8E04-CF564F2EB81E}" type="presParOf" srcId="{7150FB0F-E8E7-4B1B-9E56-34597591FFF5}" destId="{8B3347E0-3C22-4B00-9C7E-D779558EE36E}" srcOrd="2" destOrd="0" presId="urn:microsoft.com/office/officeart/2005/8/layout/radial2"/>
    <dgm:cxn modelId="{9600B7E9-C055-4608-B4AF-6AC8D87A3582}" type="presParOf" srcId="{8B3347E0-3C22-4B00-9C7E-D779558EE36E}" destId="{FD807AB9-7C71-4045-8C38-086FE34FCEB0}" srcOrd="0" destOrd="0" presId="urn:microsoft.com/office/officeart/2005/8/layout/radial2"/>
    <dgm:cxn modelId="{62EDDE56-F251-414F-8A54-1F3DFA8E99ED}" type="presParOf" srcId="{8B3347E0-3C22-4B00-9C7E-D779558EE36E}" destId="{3D39A45A-340F-4C0E-AB1A-2A11F40D5495}" srcOrd="1" destOrd="0" presId="urn:microsoft.com/office/officeart/2005/8/layout/radial2"/>
    <dgm:cxn modelId="{62271BA0-BD95-416D-A32F-93DB4A56D9CD}" type="presParOf" srcId="{7150FB0F-E8E7-4B1B-9E56-34597591FFF5}" destId="{3A943150-48D0-481F-9541-B904E47D97B1}" srcOrd="3" destOrd="0" presId="urn:microsoft.com/office/officeart/2005/8/layout/radial2"/>
    <dgm:cxn modelId="{4E29FD19-DA5B-467E-A064-CFD67139BA04}" type="presParOf" srcId="{7150FB0F-E8E7-4B1B-9E56-34597591FFF5}" destId="{E15AAC6D-3273-45CD-896A-C67D0D6CFF70}" srcOrd="4" destOrd="0" presId="urn:microsoft.com/office/officeart/2005/8/layout/radial2"/>
    <dgm:cxn modelId="{A3829B47-C0A8-4AFE-825C-36CB3742C899}" type="presParOf" srcId="{E15AAC6D-3273-45CD-896A-C67D0D6CFF70}" destId="{4DBE5E85-D8E6-4EF3-9F55-543E7E1E1214}" srcOrd="0" destOrd="0" presId="urn:microsoft.com/office/officeart/2005/8/layout/radial2"/>
    <dgm:cxn modelId="{6E122E53-3FB0-49B0-A1C0-352B4C24339D}" type="presParOf" srcId="{E15AAC6D-3273-45CD-896A-C67D0D6CFF70}" destId="{22A72944-2EF5-41E2-83B4-6DC88109E39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30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433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36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201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06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1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077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223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239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50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50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5AD2-A731-D94C-A7F2-5CE600375666}" type="datetimeFigureOut">
              <a:rPr lang="es-ES_tradnl" smtClean="0"/>
              <a:t>07/08/2019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C82A-480C-0641-B08E-5B781D1FBA6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332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6691" y="3900669"/>
            <a:ext cx="803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1B2D3D"/>
                </a:solidFill>
              </a:rPr>
              <a:t>INSTITUCIONAL III o VI</a:t>
            </a:r>
            <a:endParaRPr lang="es-ES_tradnl" sz="2800" b="1" dirty="0">
              <a:solidFill>
                <a:srgbClr val="1B2D3D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76691" y="4357869"/>
            <a:ext cx="803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1B2D3D"/>
                </a:solidFill>
              </a:rPr>
              <a:t>Monitores Solidarios</a:t>
            </a:r>
            <a:endParaRPr lang="es-ES_tradnl" dirty="0">
              <a:solidFill>
                <a:srgbClr val="1B2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" y="316796"/>
            <a:ext cx="1133475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 fontAlgn="base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ES" sz="3200" dirty="0">
                <a:solidFill>
                  <a:srgbClr val="990000"/>
                </a:solidFill>
                <a:latin typeface="Arial" charset="0"/>
              </a:rPr>
              <a:t>Relatoría </a:t>
            </a:r>
            <a:r>
              <a:rPr lang="es-ES" sz="3200" b="1" dirty="0">
                <a:solidFill>
                  <a:srgbClr val="990000"/>
                </a:solidFill>
                <a:latin typeface="Arial" charset="0"/>
              </a:rPr>
              <a:t>DETALLADA</a:t>
            </a:r>
            <a:r>
              <a:rPr lang="es-ES" sz="3200" dirty="0">
                <a:solidFill>
                  <a:srgbClr val="990000"/>
                </a:solidFill>
                <a:latin typeface="Arial" charset="0"/>
              </a:rPr>
              <a:t> de avance </a:t>
            </a:r>
            <a:r>
              <a:rPr lang="es-ES" sz="3200" dirty="0">
                <a:solidFill>
                  <a:srgbClr val="1C6394"/>
                </a:solidFill>
                <a:latin typeface="Arial" charset="0"/>
              </a:rPr>
              <a:t>de su trabajo, la cual debe concordar con los compromisos adquiridos en la anterior etapa.</a:t>
            </a:r>
            <a:endParaRPr lang="es-CO" sz="3200" dirty="0">
              <a:solidFill>
                <a:srgbClr val="1C6394"/>
              </a:solidFill>
              <a:latin typeface="Arial" charset="0"/>
            </a:endParaRPr>
          </a:p>
          <a:p>
            <a:pPr marL="354013" lvl="0" indent="-354013" fontAlgn="base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ES" sz="3200" dirty="0">
                <a:solidFill>
                  <a:srgbClr val="990000"/>
                </a:solidFill>
                <a:latin typeface="Arial" charset="0"/>
              </a:rPr>
              <a:t>Principales avances y logros </a:t>
            </a:r>
            <a:r>
              <a:rPr lang="es-ES" sz="3200" dirty="0">
                <a:solidFill>
                  <a:srgbClr val="1C6394"/>
                </a:solidFill>
                <a:latin typeface="Arial" charset="0"/>
              </a:rPr>
              <a:t>alcanzados en su propuesta de intervención, así como una descripción de las principales dificultades y facilidades presentadas tanto en el trabajo propuesto como en el trabajo con su equipo.</a:t>
            </a:r>
          </a:p>
          <a:p>
            <a:pPr marL="354013" lvl="0" indent="-354013" fontAlgn="base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CO" sz="3200" dirty="0">
                <a:solidFill>
                  <a:srgbClr val="1C6394"/>
                </a:solidFill>
                <a:latin typeface="Arial" charset="0"/>
              </a:rPr>
              <a:t>Acompañarlo </a:t>
            </a:r>
            <a:r>
              <a:rPr lang="es-ES" sz="3200" dirty="0">
                <a:solidFill>
                  <a:srgbClr val="1C6394"/>
                </a:solidFill>
                <a:latin typeface="Arial" charset="0"/>
              </a:rPr>
              <a:t>de los </a:t>
            </a:r>
            <a:r>
              <a:rPr lang="es-ES" sz="3200" dirty="0">
                <a:solidFill>
                  <a:srgbClr val="990000"/>
                </a:solidFill>
                <a:latin typeface="Arial" charset="0"/>
              </a:rPr>
              <a:t>soportes</a:t>
            </a:r>
            <a:r>
              <a:rPr lang="es-ES" sz="3200" dirty="0">
                <a:solidFill>
                  <a:srgbClr val="1C6394"/>
                </a:solidFill>
                <a:latin typeface="Arial" charset="0"/>
              </a:rPr>
              <a:t> que tenga (actas de visita, fotos, listados de asistencia, diseños, propuestas…)</a:t>
            </a:r>
          </a:p>
          <a:p>
            <a:pPr marL="354013" lvl="0" indent="-354013" fontAlgn="base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ES" sz="3200" kern="0" dirty="0">
                <a:solidFill>
                  <a:srgbClr val="1C6394"/>
                </a:solidFill>
                <a:latin typeface="Arial"/>
              </a:rPr>
              <a:t>Entrega en físico (</a:t>
            </a:r>
            <a:r>
              <a:rPr lang="es-ES" sz="3200" kern="0" dirty="0">
                <a:solidFill>
                  <a:srgbClr val="990000"/>
                </a:solidFill>
                <a:latin typeface="Arial"/>
              </a:rPr>
              <a:t>impresa</a:t>
            </a:r>
            <a:r>
              <a:rPr lang="es-ES" sz="3200" kern="0" dirty="0">
                <a:solidFill>
                  <a:srgbClr val="1C6394"/>
                </a:solidFill>
                <a:latin typeface="Arial"/>
              </a:rPr>
              <a:t>)</a:t>
            </a:r>
            <a:endParaRPr lang="es-CO" sz="3200" kern="0" dirty="0">
              <a:solidFill>
                <a:srgbClr val="1C639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78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93" y="2676525"/>
            <a:ext cx="11077813" cy="249555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26733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s-ES_tradnl"/>
            </a:defPPr>
            <a:lvl1pPr eaLnBrk="0" hangingPunct="0">
              <a:defRPr sz="4800" b="1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sz="6000" dirty="0" smtClean="0">
                <a:latin typeface="+mn-lt"/>
              </a:rPr>
              <a:t>LINEAMIENTOS </a:t>
            </a:r>
            <a:r>
              <a:rPr lang="es-CO" sz="6000" dirty="0">
                <a:latin typeface="+mn-lt"/>
              </a:rPr>
              <a:t>ENTREGA </a:t>
            </a:r>
            <a:r>
              <a:rPr lang="es-CO" sz="6000" dirty="0" smtClean="0">
                <a:latin typeface="+mn-lt"/>
              </a:rPr>
              <a:t>3 = 40%</a:t>
            </a:r>
          </a:p>
          <a:p>
            <a:pPr algn="ctr"/>
            <a:r>
              <a:rPr lang="es-CO" b="0" dirty="0" smtClean="0">
                <a:latin typeface="+mn-lt"/>
              </a:rPr>
              <a:t>Entrega final = 30% + Café REAL = 10%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-1" y="517207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rgbClr val="002060"/>
                </a:solidFill>
              </a:rPr>
              <a:t>La entrega  se debe realizar en físico (impreso, </a:t>
            </a:r>
            <a:r>
              <a:rPr lang="es-CO" sz="3600" b="1" dirty="0" smtClean="0">
                <a:solidFill>
                  <a:srgbClr val="002060"/>
                </a:solidFill>
              </a:rPr>
              <a:t>NO digital</a:t>
            </a:r>
            <a:r>
              <a:rPr lang="es-CO" sz="3600" dirty="0" smtClean="0">
                <a:solidFill>
                  <a:srgbClr val="002060"/>
                </a:solidFill>
              </a:rPr>
              <a:t>) de acuerdo al día y horario matriculado</a:t>
            </a:r>
            <a:endParaRPr lang="es-CO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750" y="1334453"/>
            <a:ext cx="116014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0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Consultar y seguir la estructura indicada en el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Instructivo para Entrega del Informe Final 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publicada en la página </a:t>
            </a:r>
            <a:r>
              <a:rPr lang="es-ES" sz="2000" dirty="0" err="1">
                <a:solidFill>
                  <a:srgbClr val="1C6394"/>
                </a:solidFill>
                <a:latin typeface="Arial" charset="0"/>
              </a:rPr>
              <a:t>wix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. Deberá incluir:</a:t>
            </a:r>
          </a:p>
          <a:p>
            <a:pPr marL="811213" lvl="1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Portada</a:t>
            </a:r>
          </a:p>
          <a:p>
            <a:pPr marL="811213" lvl="1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Índice</a:t>
            </a:r>
          </a:p>
          <a:p>
            <a:pPr marL="811213" lvl="1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1. Presentación (resumen ejecutivo)</a:t>
            </a:r>
          </a:p>
          <a:p>
            <a:pPr marL="811213" lvl="1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2. Proyecto (los puntos solicitados en la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entrega </a:t>
            </a:r>
            <a:r>
              <a:rPr lang="es-ES" sz="2000" dirty="0" smtClean="0">
                <a:solidFill>
                  <a:srgbClr val="990000"/>
                </a:solidFill>
                <a:latin typeface="Arial" charset="0"/>
              </a:rPr>
              <a:t>1</a:t>
            </a:r>
            <a:r>
              <a:rPr lang="es-ES" sz="2000" dirty="0" smtClean="0">
                <a:solidFill>
                  <a:srgbClr val="1C6394"/>
                </a:solidFill>
                <a:latin typeface="Arial" charset="0"/>
              </a:rPr>
              <a:t>)</a:t>
            </a:r>
            <a:endParaRPr lang="es-ES" sz="2000" dirty="0">
              <a:solidFill>
                <a:srgbClr val="1C6394"/>
              </a:solidFill>
              <a:latin typeface="Arial" charset="0"/>
            </a:endParaRPr>
          </a:p>
          <a:p>
            <a:pPr marL="811213" lvl="1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3. Ejecución (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entrega 2 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–avances con las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correcciones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 respectivas- y demás intervenciones)</a:t>
            </a:r>
          </a:p>
          <a:p>
            <a:pPr marL="811213" lvl="1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4.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Conclusiones y recomendaciones 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producto del trabajo realizado.</a:t>
            </a:r>
          </a:p>
          <a:p>
            <a:pPr marL="811213" lvl="1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Anexos: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Soportes respectivos 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(listados de asistencia a eventos, fotos, actas, facturas…) y los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vistos buenos 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(cartas) de la entidad o comunidad donde realizó el trabajo, certificando la satisfacción del mismo.</a:t>
            </a:r>
          </a:p>
          <a:p>
            <a:pPr marL="811213" lvl="1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Video (consultar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escaleta video final 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en la página </a:t>
            </a:r>
            <a:r>
              <a:rPr lang="es-ES" sz="2000" dirty="0" err="1">
                <a:solidFill>
                  <a:srgbClr val="1C6394"/>
                </a:solidFill>
                <a:latin typeface="Arial" charset="0"/>
              </a:rPr>
              <a:t>wix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)</a:t>
            </a:r>
          </a:p>
          <a:p>
            <a:pPr lvl="1" fontAlgn="base"/>
            <a:endParaRPr lang="es-CO" sz="2000" dirty="0">
              <a:solidFill>
                <a:srgbClr val="1C6394"/>
              </a:solidFill>
              <a:latin typeface="Arial" charset="0"/>
            </a:endParaRPr>
          </a:p>
          <a:p>
            <a:pPr marL="354013" lvl="0" indent="-354013" fontAlgn="base">
              <a:buBlip>
                <a:blip r:embed="rId2"/>
              </a:buBlip>
            </a:pPr>
            <a:r>
              <a:rPr lang="es-ES" sz="2000" dirty="0">
                <a:solidFill>
                  <a:srgbClr val="1C6394"/>
                </a:solidFill>
                <a:latin typeface="Arial" charset="0"/>
              </a:rPr>
              <a:t>Posterior a la </a:t>
            </a:r>
            <a:r>
              <a:rPr lang="es-ES" sz="2000" dirty="0" smtClean="0">
                <a:solidFill>
                  <a:srgbClr val="1C6394"/>
                </a:solidFill>
                <a:latin typeface="Arial" charset="0"/>
              </a:rPr>
              <a:t>calificación del docente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(según cronograma anterior)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 </a:t>
            </a:r>
            <a:r>
              <a:rPr lang="es-ES" sz="2000" dirty="0" smtClean="0">
                <a:solidFill>
                  <a:srgbClr val="1C6394"/>
                </a:solidFill>
                <a:latin typeface="Arial" charset="0"/>
              </a:rPr>
              <a:t>, 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deberá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subir a la nube 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y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entregar en CD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, antes del </a:t>
            </a:r>
            <a:r>
              <a:rPr lang="es-ES" sz="2000" dirty="0">
                <a:solidFill>
                  <a:srgbClr val="990000"/>
                </a:solidFill>
                <a:latin typeface="Arial" charset="0"/>
              </a:rPr>
              <a:t>miércoles 13 de noviembre, </a:t>
            </a:r>
            <a:r>
              <a:rPr lang="es-ES" sz="2000" dirty="0">
                <a:solidFill>
                  <a:srgbClr val="1C6394"/>
                </a:solidFill>
                <a:latin typeface="Arial" charset="0"/>
              </a:rPr>
              <a:t>toda la información, por lo cual se recomienda verificar los formatos y links existentes con anterioridad.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9525" y="21833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s-ES_tradnl"/>
            </a:defPPr>
            <a:lvl1pPr eaLnBrk="0" hangingPunct="0">
              <a:defRPr sz="4800" b="1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b="0" dirty="0" smtClean="0">
                <a:latin typeface="+mn-lt"/>
              </a:rPr>
              <a:t>Entrega final = 30%</a:t>
            </a:r>
          </a:p>
        </p:txBody>
      </p:sp>
    </p:spTree>
    <p:extLst>
      <p:ext uri="{BB962C8B-B14F-4D97-AF65-F5344CB8AC3E}">
        <p14:creationId xmlns:p14="http://schemas.microsoft.com/office/powerpoint/2010/main" val="23421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518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s-ES_tradnl"/>
            </a:defPPr>
            <a:lvl1pPr eaLnBrk="0" hangingPunct="0">
              <a:defRPr sz="4800" b="1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b="0" dirty="0" smtClean="0">
                <a:latin typeface="+mn-lt"/>
              </a:rPr>
              <a:t>+ Café REAL = 10%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9075" y="1421130"/>
            <a:ext cx="1175385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buBlip>
                <a:blip r:embed="rId2"/>
              </a:buBlip>
            </a:pPr>
            <a:r>
              <a:rPr lang="es-CO" sz="2800" dirty="0">
                <a:solidFill>
                  <a:srgbClr val="1C6394"/>
                </a:solidFill>
                <a:latin typeface="Arial" charset="0"/>
              </a:rPr>
              <a:t>Durante el semestre deberá asistir a mínimo 2 conferencias de </a:t>
            </a:r>
            <a:r>
              <a:rPr lang="es-CO" sz="2800" b="1" dirty="0">
                <a:solidFill>
                  <a:srgbClr val="1C6394"/>
                </a:solidFill>
                <a:latin typeface="Arial" charset="0"/>
              </a:rPr>
              <a:t>Café </a:t>
            </a:r>
            <a:r>
              <a:rPr lang="es-CO" sz="2800" b="1" dirty="0" smtClean="0">
                <a:solidFill>
                  <a:srgbClr val="1C6394"/>
                </a:solidFill>
                <a:latin typeface="Arial" charset="0"/>
              </a:rPr>
              <a:t>REAL</a:t>
            </a:r>
            <a:r>
              <a:rPr lang="es-CO" sz="2800" dirty="0" smtClean="0">
                <a:solidFill>
                  <a:srgbClr val="1C6394"/>
                </a:solidFill>
                <a:latin typeface="Arial" charset="0"/>
              </a:rPr>
              <a:t>:</a:t>
            </a:r>
            <a:endParaRPr lang="es-ES" sz="2400" dirty="0">
              <a:solidFill>
                <a:srgbClr val="1C6394"/>
              </a:solidFill>
              <a:latin typeface="Arial" charset="0"/>
            </a:endParaRPr>
          </a:p>
          <a:p>
            <a:pPr marL="1085850" lvl="1" indent="-628650" fontAlgn="base">
              <a:spcBef>
                <a:spcPts val="180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ES" sz="2400" b="1" u="sng" dirty="0" smtClean="0">
                <a:solidFill>
                  <a:srgbClr val="990000"/>
                </a:solidFill>
                <a:latin typeface="Tahoma" panose="020B0604030504040204" pitchFamily="34" charset="0"/>
              </a:rPr>
              <a:t>Agosto </a:t>
            </a:r>
            <a:r>
              <a:rPr lang="es-ES" sz="2400" b="1" u="sng" dirty="0">
                <a:solidFill>
                  <a:srgbClr val="990000"/>
                </a:solidFill>
                <a:latin typeface="Tahoma" panose="020B0604030504040204" pitchFamily="34" charset="0"/>
              </a:rPr>
              <a:t>28 - 5:00 a 6:00 PM:</a:t>
            </a:r>
            <a:r>
              <a:rPr lang="es-ES" sz="2400" dirty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s-ES" sz="2400" dirty="0" smtClean="0">
                <a:solidFill>
                  <a:srgbClr val="1C6394"/>
                </a:solidFill>
                <a:latin typeface="Tahoma" panose="020B0604030504040204" pitchFamily="34" charset="0"/>
              </a:rPr>
              <a:t>Comunicación Verbal y no Verbal</a:t>
            </a:r>
            <a:endParaRPr lang="es-ES" sz="2000" dirty="0">
              <a:solidFill>
                <a:srgbClr val="1C6394"/>
              </a:solidFill>
              <a:latin typeface="Calibri" panose="020F0502020204030204" pitchFamily="34" charset="0"/>
            </a:endParaRPr>
          </a:p>
          <a:p>
            <a:pPr marL="1085850" lvl="1" indent="-628650" fontAlgn="base">
              <a:spcBef>
                <a:spcPts val="180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ES" sz="2400" b="1" u="sng" dirty="0">
                <a:solidFill>
                  <a:srgbClr val="990000"/>
                </a:solidFill>
                <a:latin typeface="Tahoma" panose="020B0604030504040204" pitchFamily="34" charset="0"/>
              </a:rPr>
              <a:t>Septiembre 25 - 5:00 a 6:00 PM:</a:t>
            </a:r>
            <a:r>
              <a:rPr lang="es-ES" sz="2400" dirty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s-ES" sz="2400" dirty="0" smtClean="0">
                <a:solidFill>
                  <a:srgbClr val="1C6394"/>
                </a:solidFill>
                <a:latin typeface="Tahoma" panose="020B0604030504040204" pitchFamily="34" charset="0"/>
              </a:rPr>
              <a:t>Identificación del Perfil Emprendedor</a:t>
            </a:r>
            <a:endParaRPr lang="es-ES" sz="2000" dirty="0">
              <a:solidFill>
                <a:srgbClr val="1C6394"/>
              </a:solidFill>
              <a:latin typeface="Calibri" panose="020F0502020204030204" pitchFamily="34" charset="0"/>
            </a:endParaRPr>
          </a:p>
          <a:p>
            <a:pPr marL="1085850" lvl="1" indent="-628650" fontAlgn="base">
              <a:spcBef>
                <a:spcPts val="180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ES" sz="2400" b="1" u="sng" dirty="0">
                <a:solidFill>
                  <a:srgbClr val="990000"/>
                </a:solidFill>
                <a:latin typeface="Tahoma" panose="020B0604030504040204" pitchFamily="34" charset="0"/>
              </a:rPr>
              <a:t>Octubre 30 - 5:00 a 6:00 PM:</a:t>
            </a:r>
            <a:r>
              <a:rPr lang="es-ES" sz="2400" dirty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s-ES" sz="2400" dirty="0" smtClean="0">
                <a:solidFill>
                  <a:srgbClr val="1C6394"/>
                </a:solidFill>
                <a:latin typeface="Tahoma" panose="020B0604030504040204" pitchFamily="34" charset="0"/>
              </a:rPr>
              <a:t>Liderazgo Transformador</a:t>
            </a:r>
            <a:endParaRPr lang="es-ES" sz="2000" dirty="0">
              <a:solidFill>
                <a:srgbClr val="1C6394"/>
              </a:solidFill>
              <a:latin typeface="Calibri" panose="020F0502020204030204" pitchFamily="34" charset="0"/>
            </a:endParaRPr>
          </a:p>
          <a:p>
            <a:pPr marL="1085850" lvl="1" indent="-628650" fontAlgn="base">
              <a:spcBef>
                <a:spcPts val="180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s-ES" sz="2400" b="1" u="sng">
                <a:solidFill>
                  <a:srgbClr val="990000"/>
                </a:solidFill>
                <a:latin typeface="Tahoma" panose="020B0604030504040204" pitchFamily="34" charset="0"/>
              </a:rPr>
              <a:t>Noviembre </a:t>
            </a:r>
            <a:r>
              <a:rPr lang="es-ES" sz="2400" b="1" u="sng" smtClean="0">
                <a:solidFill>
                  <a:srgbClr val="990000"/>
                </a:solidFill>
                <a:latin typeface="Tahoma" panose="020B0604030504040204" pitchFamily="34" charset="0"/>
              </a:rPr>
              <a:t>20 </a:t>
            </a:r>
            <a:r>
              <a:rPr lang="es-ES" sz="2400" b="1" u="sng" dirty="0">
                <a:solidFill>
                  <a:srgbClr val="990000"/>
                </a:solidFill>
                <a:latin typeface="Tahoma" panose="020B0604030504040204" pitchFamily="34" charset="0"/>
              </a:rPr>
              <a:t>- 5:00 a 6:00 PM:</a:t>
            </a:r>
            <a:r>
              <a:rPr lang="es-ES" sz="2400" dirty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s-ES" sz="2400" dirty="0">
                <a:solidFill>
                  <a:srgbClr val="1C6394"/>
                </a:solidFill>
                <a:latin typeface="Tahoma" panose="020B0604030504040204" pitchFamily="34" charset="0"/>
              </a:rPr>
              <a:t>Hoja de vida ganadora</a:t>
            </a:r>
            <a:endParaRPr lang="es-ES" sz="2000" dirty="0">
              <a:solidFill>
                <a:srgbClr val="1C6394"/>
              </a:solidFill>
              <a:latin typeface="Calibri" panose="020F0502020204030204" pitchFamily="34" charset="0"/>
            </a:endParaRPr>
          </a:p>
          <a:p>
            <a:pPr marL="1085850" lvl="1" indent="-628650" fontAlgn="base">
              <a:spcBef>
                <a:spcPts val="180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endParaRPr lang="es-ES" sz="2000" dirty="0">
              <a:solidFill>
                <a:srgbClr val="1C639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21933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s-ES_tradnl"/>
            </a:defPPr>
            <a:lvl1pPr eaLnBrk="0" hangingPunct="0">
              <a:defRPr sz="4800" b="1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sz="6000" dirty="0" smtClean="0">
                <a:latin typeface="+mn-lt"/>
              </a:rPr>
              <a:t>DATOS DE CONTACTO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29565" y="1450062"/>
            <a:ext cx="11532870" cy="4955203"/>
          </a:xfrm>
          <a:prstGeom prst="rect">
            <a:avLst/>
          </a:prstGeom>
          <a:noFill/>
          <a:ln w="165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54013" lvl="0" indent="-354013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CO" sz="2400" b="1" dirty="0" smtClean="0">
                <a:solidFill>
                  <a:srgbClr val="1C6394"/>
                </a:solidFill>
              </a:rPr>
              <a:t>Convocatoria VIII Premio </a:t>
            </a:r>
            <a:r>
              <a:rPr lang="es-CO" sz="2400" b="1" dirty="0" err="1" smtClean="0">
                <a:solidFill>
                  <a:srgbClr val="1C6394"/>
                </a:solidFill>
              </a:rPr>
              <a:t>Rymel</a:t>
            </a:r>
            <a:r>
              <a:rPr lang="es-CO" sz="2400" b="1" dirty="0" smtClean="0">
                <a:solidFill>
                  <a:srgbClr val="1C6394"/>
                </a:solidFill>
              </a:rPr>
              <a:t> Serrano </a:t>
            </a:r>
            <a:r>
              <a:rPr lang="es-CO" sz="2400" b="1" dirty="0" smtClean="0">
                <a:solidFill>
                  <a:srgbClr val="990000"/>
                </a:solidFill>
              </a:rPr>
              <a:t>https://www.ucc.edu.co/indesco/Paginas/Premio-Rymel-Serrano-Uribe-Categorias.aspx</a:t>
            </a:r>
          </a:p>
          <a:p>
            <a:pPr marL="354013" marR="0" lvl="0" indent="-3540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http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://diegoucc.wix.com/profevillalobos</a:t>
            </a:r>
          </a:p>
          <a:p>
            <a:pPr marL="354013" marR="0" lvl="0" indent="-3540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diego.villalobos@campusucc.edu.co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C6394"/>
                </a:solidFill>
                <a:effectLst/>
                <a:uLnTx/>
                <a:uFillTx/>
              </a:rPr>
              <a:t> (únicamente asuntos académicos, no se reciben cadenas</a:t>
            </a: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6394"/>
                </a:solidFill>
                <a:effectLst/>
                <a:uLnTx/>
                <a:uFillTx/>
              </a:rPr>
              <a:t>)</a:t>
            </a:r>
          </a:p>
          <a:p>
            <a:pPr marL="354013" marR="0" lvl="0" indent="-3540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s-CO" sz="2400" b="1" dirty="0" smtClean="0">
                <a:solidFill>
                  <a:srgbClr val="1C6394"/>
                </a:solidFill>
              </a:rPr>
              <a:t>Asesorías adicionales: </a:t>
            </a:r>
            <a:r>
              <a:rPr lang="es-CO" sz="2400" b="1" dirty="0">
                <a:solidFill>
                  <a:srgbClr val="990000"/>
                </a:solidFill>
              </a:rPr>
              <a:t>Martes 6:00 a 8:00 PM </a:t>
            </a:r>
            <a:r>
              <a:rPr lang="es-CO" sz="2400" b="1" dirty="0" smtClean="0">
                <a:solidFill>
                  <a:srgbClr val="1C6394"/>
                </a:solidFill>
              </a:rPr>
              <a:t>programada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1C6394"/>
              </a:solidFill>
              <a:effectLst/>
              <a:uLnTx/>
              <a:uFillTx/>
            </a:endParaRPr>
          </a:p>
          <a:p>
            <a:pPr marL="354013" marR="0" lvl="0" indent="-35401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C6394"/>
                </a:solidFill>
                <a:effectLst/>
                <a:uLnTx/>
                <a:uFillTx/>
              </a:rPr>
              <a:t>Móvil: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No está disponible para los estudiantes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C6394"/>
                </a:solidFill>
                <a:effectLst/>
                <a:uLnTx/>
                <a:uFillTx/>
              </a:rPr>
              <a:t>Soy humano y tengo vida privada</a:t>
            </a:r>
          </a:p>
        </p:txBody>
      </p:sp>
    </p:spTree>
    <p:extLst>
      <p:ext uri="{BB962C8B-B14F-4D97-AF65-F5344CB8AC3E}">
        <p14:creationId xmlns:p14="http://schemas.microsoft.com/office/powerpoint/2010/main" val="22705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6691" y="3703899"/>
            <a:ext cx="803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1B2D3D"/>
                </a:solidFill>
              </a:rPr>
              <a:t>Gracias</a:t>
            </a:r>
            <a:endParaRPr lang="es-ES_tradnl" sz="2800" b="1" dirty="0">
              <a:solidFill>
                <a:srgbClr val="1B2D3D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76691" y="4473616"/>
            <a:ext cx="803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1B2D3D"/>
                </a:solidFill>
              </a:rPr>
              <a:t>Diego Fdo. Villalobos Garrido</a:t>
            </a:r>
            <a:endParaRPr lang="es-ES_tradnl" dirty="0">
              <a:solidFill>
                <a:srgbClr val="1B2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8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16149" y="128211"/>
            <a:ext cx="73088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CO" sz="4800" b="1" dirty="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rPr>
              <a:t>GENERALIDADES</a:t>
            </a:r>
            <a:endParaRPr lang="es-ES" sz="4800" b="1" dirty="0">
              <a:solidFill>
                <a:srgbClr val="990000"/>
              </a:solidFill>
              <a:effectLst>
                <a:reflection blurRad="6350" stA="60000" endA="900" endPos="58000" dir="5400000" sy="-100000" algn="bl" rotWithShape="0"/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414654"/>
              </p:ext>
            </p:extLst>
          </p:nvPr>
        </p:nvGraphicFramePr>
        <p:xfrm>
          <a:off x="651663" y="809534"/>
          <a:ext cx="103646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errar llave 3"/>
          <p:cNvSpPr/>
          <p:nvPr/>
        </p:nvSpPr>
        <p:spPr bwMode="auto">
          <a:xfrm rot="5400000">
            <a:off x="4588133" y="336952"/>
            <a:ext cx="510540" cy="8383480"/>
          </a:xfrm>
          <a:prstGeom prst="rightBrace">
            <a:avLst>
              <a:gd name="adj1" fmla="val 64303"/>
              <a:gd name="adj2" fmla="val 50000"/>
            </a:avLst>
          </a:prstGeom>
          <a:noFill/>
          <a:ln w="952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latin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51663" y="4946938"/>
            <a:ext cx="5769528" cy="134806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2400" kern="0" dirty="0">
                <a:solidFill>
                  <a:srgbClr val="1C6394"/>
                </a:solidFill>
              </a:rPr>
              <a:t>Entorno de la economía solidaria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2400" kern="0" dirty="0">
                <a:solidFill>
                  <a:srgbClr val="1C6394"/>
                </a:solidFill>
              </a:rPr>
              <a:t>Aspectos del ser humano (Humanidades)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2400" kern="0" dirty="0">
                <a:solidFill>
                  <a:srgbClr val="1C6394"/>
                </a:solidFill>
              </a:rPr>
              <a:t>Producción de textos</a:t>
            </a:r>
          </a:p>
        </p:txBody>
      </p:sp>
      <p:sp>
        <p:nvSpPr>
          <p:cNvPr id="7" name="Cerrar llave 6"/>
          <p:cNvSpPr/>
          <p:nvPr/>
        </p:nvSpPr>
        <p:spPr bwMode="auto">
          <a:xfrm rot="5400000">
            <a:off x="10018667" y="3688316"/>
            <a:ext cx="510540" cy="1680754"/>
          </a:xfrm>
          <a:prstGeom prst="rightBrace">
            <a:avLst>
              <a:gd name="adj1" fmla="val 64303"/>
              <a:gd name="adj2" fmla="val 50000"/>
            </a:avLst>
          </a:prstGeom>
          <a:noFill/>
          <a:ln w="952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latin typeface="Arial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188394" y="5059061"/>
            <a:ext cx="4490332" cy="79406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CO" sz="2400" kern="0" dirty="0" smtClean="0">
                <a:solidFill>
                  <a:srgbClr val="1C6394"/>
                </a:solidFill>
              </a:rPr>
              <a:t>Práctica </a:t>
            </a:r>
            <a:r>
              <a:rPr lang="es-CO" sz="2400" kern="0" dirty="0">
                <a:solidFill>
                  <a:srgbClr val="1C6394"/>
                </a:solidFill>
              </a:rPr>
              <a:t>Profesional y Solidaria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CO" kern="0" dirty="0" smtClean="0">
                <a:solidFill>
                  <a:srgbClr val="1C6394"/>
                </a:solidFill>
              </a:rPr>
              <a:t>Emprendimiento Solidario e Innovación Social</a:t>
            </a:r>
            <a:endParaRPr lang="es-CO" kern="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35429" y="667942"/>
            <a:ext cx="11615057" cy="4955203"/>
          </a:xfrm>
          <a:prstGeom prst="rect">
            <a:avLst/>
          </a:prstGeom>
          <a:noFill/>
          <a:ln w="165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indent="-354013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CO" sz="2800" b="1" dirty="0">
                <a:solidFill>
                  <a:srgbClr val="1C6394"/>
                </a:solidFill>
              </a:rPr>
              <a:t>Buscar en Google </a:t>
            </a:r>
            <a:r>
              <a:rPr lang="es-CO" sz="2800" b="1" dirty="0">
                <a:solidFill>
                  <a:srgbClr val="990000"/>
                </a:solidFill>
              </a:rPr>
              <a:t>Profe Villalobos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CO" sz="2800" b="1" dirty="0">
                <a:solidFill>
                  <a:srgbClr val="1C6394"/>
                </a:solidFill>
              </a:rPr>
              <a:t>Ya estamos entre profesionales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CO" sz="2800" b="1" dirty="0">
                <a:solidFill>
                  <a:srgbClr val="1C6394"/>
                </a:solidFill>
              </a:rPr>
              <a:t>Proyección Social de las </a:t>
            </a:r>
            <a:r>
              <a:rPr lang="es-CO" sz="2800" b="1" dirty="0" smtClean="0">
                <a:solidFill>
                  <a:srgbClr val="1C6394"/>
                </a:solidFill>
              </a:rPr>
              <a:t>Facultades – Premio </a:t>
            </a:r>
            <a:r>
              <a:rPr lang="es-CO" sz="2800" b="1" dirty="0" err="1" smtClean="0">
                <a:solidFill>
                  <a:srgbClr val="1C6394"/>
                </a:solidFill>
              </a:rPr>
              <a:t>Rymel</a:t>
            </a:r>
            <a:r>
              <a:rPr lang="es-CO" sz="2800" b="1" dirty="0" smtClean="0">
                <a:solidFill>
                  <a:srgbClr val="1C6394"/>
                </a:solidFill>
              </a:rPr>
              <a:t> Serrano</a:t>
            </a:r>
            <a:endParaRPr lang="es-CO" sz="2800" b="1" dirty="0">
              <a:solidFill>
                <a:srgbClr val="1C6394"/>
              </a:solidFill>
            </a:endParaRPr>
          </a:p>
          <a:p>
            <a:pPr marL="354013" indent="-354013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CO" sz="2800" b="1" dirty="0">
                <a:solidFill>
                  <a:srgbClr val="1C6394"/>
                </a:solidFill>
              </a:rPr>
              <a:t>Definir, hasta la próxima semana, </a:t>
            </a:r>
            <a:r>
              <a:rPr lang="es-CO" sz="2800" b="1" dirty="0" smtClean="0">
                <a:solidFill>
                  <a:srgbClr val="1C6394"/>
                </a:solidFill>
              </a:rPr>
              <a:t>proyecto (categoría) </a:t>
            </a:r>
            <a:r>
              <a:rPr lang="es-CO" sz="2800" b="1" dirty="0">
                <a:solidFill>
                  <a:srgbClr val="1C6394"/>
                </a:solidFill>
              </a:rPr>
              <a:t>a desarrollar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CO" sz="2800" b="1" dirty="0">
                <a:solidFill>
                  <a:srgbClr val="1C6394"/>
                </a:solidFill>
              </a:rPr>
              <a:t>Clases = </a:t>
            </a:r>
            <a:r>
              <a:rPr lang="es-CO" sz="2800" b="1" dirty="0" smtClean="0">
                <a:solidFill>
                  <a:srgbClr val="1C6394"/>
                </a:solidFill>
              </a:rPr>
              <a:t>Jornadas de ideación y Asesorías </a:t>
            </a:r>
            <a:r>
              <a:rPr lang="es-CO" sz="2800" b="1" dirty="0">
                <a:solidFill>
                  <a:srgbClr val="1C6394"/>
                </a:solidFill>
              </a:rPr>
              <a:t>para avances 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CO" sz="2800" b="1" dirty="0">
                <a:solidFill>
                  <a:srgbClr val="1C6394"/>
                </a:solidFill>
              </a:rPr>
              <a:t>Parciales = Entrega de </a:t>
            </a:r>
            <a:r>
              <a:rPr lang="es-CO" sz="2800" b="1" dirty="0" smtClean="0">
                <a:solidFill>
                  <a:srgbClr val="1C6394"/>
                </a:solidFill>
              </a:rPr>
              <a:t>videos y avances </a:t>
            </a:r>
            <a:r>
              <a:rPr lang="es-CO" sz="2800" b="1" dirty="0">
                <a:solidFill>
                  <a:srgbClr val="C00000"/>
                </a:solidFill>
              </a:rPr>
              <a:t>impresos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s-CO" sz="2800" b="1" dirty="0">
                <a:solidFill>
                  <a:srgbClr val="1C6394"/>
                </a:solidFill>
              </a:rPr>
              <a:t>Puntualidad y cumplimiento</a:t>
            </a:r>
            <a:r>
              <a:rPr lang="es-CO" sz="2400" b="1" dirty="0">
                <a:solidFill>
                  <a:srgbClr val="1C6394"/>
                </a:solidFill>
              </a:rPr>
              <a:t> </a:t>
            </a:r>
            <a:r>
              <a:rPr lang="es-CO" sz="2000" b="1" dirty="0">
                <a:solidFill>
                  <a:srgbClr val="1C6394"/>
                </a:solidFill>
              </a:rPr>
              <a:t>(Ver fechas y hora: </a:t>
            </a:r>
            <a:r>
              <a:rPr lang="es-CO" sz="2000" dirty="0">
                <a:solidFill>
                  <a:srgbClr val="1C6394"/>
                </a:solidFill>
              </a:rPr>
              <a:t>1 minuto después </a:t>
            </a:r>
            <a:r>
              <a:rPr lang="es-CO" sz="2000" b="1" dirty="0">
                <a:solidFill>
                  <a:srgbClr val="1C6394"/>
                </a:solidFill>
              </a:rPr>
              <a:t>NO </a:t>
            </a:r>
            <a:r>
              <a:rPr lang="es-CO" sz="2000" dirty="0">
                <a:solidFill>
                  <a:srgbClr val="1C6394"/>
                </a:solidFill>
              </a:rPr>
              <a:t>se recibe, no insista</a:t>
            </a:r>
            <a:r>
              <a:rPr lang="es-CO" sz="2000" b="1" dirty="0">
                <a:solidFill>
                  <a:srgbClr val="1C6394"/>
                </a:solidFill>
              </a:rPr>
              <a:t>)</a:t>
            </a:r>
            <a:endParaRPr lang="es-CO" sz="2400" b="1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2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5963894" y="165582"/>
            <a:ext cx="6228106" cy="2618250"/>
          </a:xfrm>
          <a:prstGeom prst="roundRect">
            <a:avLst>
              <a:gd name="adj" fmla="val 8569"/>
            </a:avLst>
          </a:prstGeom>
          <a:solidFill>
            <a:srgbClr val="4DC5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redondeado 14"/>
          <p:cNvSpPr/>
          <p:nvPr/>
        </p:nvSpPr>
        <p:spPr>
          <a:xfrm>
            <a:off x="6047681" y="3129395"/>
            <a:ext cx="6144319" cy="3293209"/>
          </a:xfrm>
          <a:prstGeom prst="roundRect">
            <a:avLst>
              <a:gd name="adj" fmla="val 8569"/>
            </a:avLst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AutoShape 2" descr="https://www.ucc.edu.co/indesco/PublishingImages/banner_principal_premio_rymel_serran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312760968"/>
              </p:ext>
            </p:extLst>
          </p:nvPr>
        </p:nvGraphicFramePr>
        <p:xfrm>
          <a:off x="16815" y="839336"/>
          <a:ext cx="12327585" cy="592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5887844" y="165581"/>
            <a:ext cx="6304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Para 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hacer visibles y promover las ideas de </a:t>
            </a:r>
            <a:r>
              <a:rPr lang="es-CO" sz="1600" b="1" dirty="0">
                <a:solidFill>
                  <a:srgbClr val="333333"/>
                </a:solidFill>
                <a:latin typeface="+mj-lt"/>
              </a:rPr>
              <a:t>NEGOCIOS ASOCIATIVOS Y SOLIDARIOS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 que surgen de los estudiantes de la </a:t>
            </a:r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UCC.</a:t>
            </a:r>
          </a:p>
          <a:p>
            <a:r>
              <a:rPr lang="es-CO" sz="1600" dirty="0">
                <a:solidFill>
                  <a:srgbClr val="333333"/>
                </a:solidFill>
                <a:latin typeface="+mj-lt"/>
              </a:rPr>
              <a:t/>
            </a:r>
            <a:br>
              <a:rPr lang="es-CO" sz="1600" dirty="0">
                <a:solidFill>
                  <a:srgbClr val="333333"/>
                </a:solidFill>
                <a:latin typeface="+mj-lt"/>
              </a:rPr>
            </a:br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Podrán 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participar, estudiantes asociados con </a:t>
            </a:r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egresados 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en equipos entre 3 a 5 integrantes que generan ideas de negocio para ofrecer nuevos productos y/o servicios. </a:t>
            </a:r>
            <a:br>
              <a:rPr lang="es-CO" sz="1600" dirty="0">
                <a:solidFill>
                  <a:srgbClr val="333333"/>
                </a:solidFill>
                <a:latin typeface="+mj-lt"/>
              </a:rPr>
            </a:br>
            <a:endParaRPr lang="es-CO" sz="1600" dirty="0">
              <a:solidFill>
                <a:srgbClr val="333333"/>
              </a:solidFill>
              <a:latin typeface="+mj-lt"/>
            </a:endParaRPr>
          </a:p>
          <a:p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Las 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ideas serán presentadas mediante formato </a:t>
            </a:r>
            <a:r>
              <a:rPr lang="es-CO" sz="1600" dirty="0" err="1">
                <a:solidFill>
                  <a:srgbClr val="333333"/>
                </a:solidFill>
                <a:latin typeface="+mj-lt"/>
              </a:rPr>
              <a:t>Canvas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 UCC y se expondrán a través de la elaboración de un video de máximo tres minutos en el cual se explican </a:t>
            </a:r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la iniciativa (ver diapositiva LINEAMIENTOS más adelante).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 </a:t>
            </a:r>
            <a:endParaRPr lang="es-CO" sz="1600" b="0" i="0" dirty="0">
              <a:solidFill>
                <a:srgbClr val="00ACC9"/>
              </a:solidFill>
              <a:effectLst/>
              <a:latin typeface="+mj-lt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47681" y="3129395"/>
            <a:ext cx="61740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333333"/>
                </a:solidFill>
                <a:latin typeface="+mj-lt"/>
              </a:rPr>
              <a:t>Se deberá trabajar con organizaciones comunitarias, sociales o solidarias  de la región en la </a:t>
            </a:r>
            <a:r>
              <a:rPr lang="es-CO" sz="1600" b="1" dirty="0">
                <a:solidFill>
                  <a:srgbClr val="333333"/>
                </a:solidFill>
                <a:latin typeface="+mj-lt"/>
              </a:rPr>
              <a:t>IDENTIFICACIÓN DE PROBLEMÁTICAS Y NECESIDADES 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en alguna de las siguientes líneas: Mercadeo y comercialización, Base social (vínculo asociativo) o Gestión organizacional</a:t>
            </a:r>
          </a:p>
          <a:p>
            <a:endParaRPr lang="es-CO" sz="1600" dirty="0">
              <a:solidFill>
                <a:srgbClr val="333333"/>
              </a:solidFill>
              <a:latin typeface="+mj-lt"/>
            </a:endParaRPr>
          </a:p>
          <a:p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Se 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conformarán equipos de 3 a 5 personas, incluyendo estudiantes, miembros de las organizaciones y egresados siempre y cuando hagan parte del equipo con los El premio es para estudiantes asociados con egresados. Los egresados solos no pueden participar. </a:t>
            </a:r>
            <a:br>
              <a:rPr lang="es-CO" sz="1600" dirty="0">
                <a:solidFill>
                  <a:srgbClr val="333333"/>
                </a:solidFill>
                <a:latin typeface="+mj-lt"/>
              </a:rPr>
            </a:br>
            <a:endParaRPr lang="es-CO" sz="1600" dirty="0">
              <a:solidFill>
                <a:srgbClr val="333333"/>
              </a:solidFill>
              <a:latin typeface="+mj-lt"/>
            </a:endParaRPr>
          </a:p>
          <a:p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Los 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equipos construirán propuestas y alternativas de solución a la medida de las organizaciones, </a:t>
            </a:r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plasmadas 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en el formato </a:t>
            </a:r>
            <a:r>
              <a:rPr lang="es-CO" sz="1600" dirty="0" err="1">
                <a:solidFill>
                  <a:srgbClr val="333333"/>
                </a:solidFill>
                <a:latin typeface="+mj-lt"/>
              </a:rPr>
              <a:t>Canvas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UCC y en videos </a:t>
            </a:r>
            <a:r>
              <a:rPr lang="es-CO" sz="1600" dirty="0">
                <a:solidFill>
                  <a:srgbClr val="333333"/>
                </a:solidFill>
                <a:latin typeface="+mj-lt"/>
              </a:rPr>
              <a:t>de máximo tres </a:t>
            </a:r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minutos </a:t>
            </a:r>
            <a:r>
              <a:rPr lang="es-CO" sz="1600" dirty="0">
                <a:solidFill>
                  <a:srgbClr val="333333"/>
                </a:solidFill>
              </a:rPr>
              <a:t>(ver diapositiva LINEAMIENTOS más adelante).</a:t>
            </a:r>
            <a:r>
              <a:rPr lang="es-CO" sz="1600" dirty="0" smtClean="0">
                <a:solidFill>
                  <a:srgbClr val="333333"/>
                </a:solidFill>
                <a:latin typeface="+mj-lt"/>
              </a:rPr>
              <a:t> </a:t>
            </a:r>
            <a:endParaRPr lang="es-CO" sz="16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98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43121" y="158678"/>
            <a:ext cx="7773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s-ES_tradnl"/>
            </a:defPPr>
            <a:lvl1pPr eaLnBrk="0" hangingPunct="0">
              <a:defRPr sz="4800" b="1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CO" dirty="0"/>
              <a:t>PLAN DE TRABAJO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75728" y="1330952"/>
            <a:ext cx="11244580" cy="52014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54013" indent="-35401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O" sz="2800" dirty="0">
                <a:solidFill>
                  <a:srgbClr val="1C6394"/>
                </a:solidFill>
              </a:rPr>
              <a:t>Identificación de oportunidad de </a:t>
            </a:r>
            <a:r>
              <a:rPr lang="es-CO" sz="2800" dirty="0" smtClean="0">
                <a:solidFill>
                  <a:srgbClr val="1C6394"/>
                </a:solidFill>
              </a:rPr>
              <a:t>intervención (hasta 15 de agosto).</a:t>
            </a:r>
            <a:endParaRPr lang="es-CO" sz="2800" dirty="0">
              <a:solidFill>
                <a:srgbClr val="1C6394"/>
              </a:solidFill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O" sz="2800" dirty="0" smtClean="0">
                <a:solidFill>
                  <a:srgbClr val="1C6394"/>
                </a:solidFill>
              </a:rPr>
              <a:t>Conformación de grupos interdisciplinarios de trabajo.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O" sz="2800" dirty="0" smtClean="0">
                <a:solidFill>
                  <a:srgbClr val="1C6394"/>
                </a:solidFill>
              </a:rPr>
              <a:t>Presentación </a:t>
            </a:r>
            <a:r>
              <a:rPr lang="es-CO" sz="2800" dirty="0">
                <a:solidFill>
                  <a:srgbClr val="1C6394"/>
                </a:solidFill>
              </a:rPr>
              <a:t>de </a:t>
            </a:r>
            <a:r>
              <a:rPr lang="es-CO" sz="2800" dirty="0" smtClean="0">
                <a:solidFill>
                  <a:srgbClr val="1C6394"/>
                </a:solidFill>
              </a:rPr>
              <a:t>video y CANVAS de propuesta </a:t>
            </a:r>
            <a:r>
              <a:rPr lang="es-CO" sz="2800" dirty="0">
                <a:solidFill>
                  <a:srgbClr val="1C6394"/>
                </a:solidFill>
              </a:rPr>
              <a:t>(hasta 18 de agosto).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O" sz="2800" dirty="0" smtClean="0">
                <a:solidFill>
                  <a:srgbClr val="1C6394"/>
                </a:solidFill>
              </a:rPr>
              <a:t>Presentación </a:t>
            </a:r>
            <a:r>
              <a:rPr lang="es-CO" sz="2800" dirty="0">
                <a:solidFill>
                  <a:srgbClr val="1C6394"/>
                </a:solidFill>
              </a:rPr>
              <a:t>de plan de </a:t>
            </a:r>
            <a:r>
              <a:rPr lang="es-CO" sz="2800" dirty="0" smtClean="0">
                <a:solidFill>
                  <a:srgbClr val="1C6394"/>
                </a:solidFill>
              </a:rPr>
              <a:t>trabajo (hasta 31 de agosto).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CO" sz="1400" dirty="0">
              <a:solidFill>
                <a:srgbClr val="1C6394"/>
              </a:solidFill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O" sz="2800" kern="0" dirty="0">
                <a:solidFill>
                  <a:srgbClr val="1C6394"/>
                </a:solidFill>
              </a:rPr>
              <a:t>Avance en su plan de trabajo de acuerdo al cronograma </a:t>
            </a:r>
            <a:r>
              <a:rPr lang="es-CO" sz="2800" kern="0" dirty="0" smtClean="0">
                <a:solidFill>
                  <a:srgbClr val="1C6394"/>
                </a:solidFill>
              </a:rPr>
              <a:t>propuesto </a:t>
            </a:r>
            <a:r>
              <a:rPr lang="es-CO" sz="2800" dirty="0">
                <a:solidFill>
                  <a:srgbClr val="1C6394"/>
                </a:solidFill>
              </a:rPr>
              <a:t>(hasta </a:t>
            </a:r>
            <a:r>
              <a:rPr lang="es-CO" sz="2800" dirty="0" smtClean="0">
                <a:solidFill>
                  <a:srgbClr val="1C6394"/>
                </a:solidFill>
              </a:rPr>
              <a:t>05 </a:t>
            </a:r>
            <a:r>
              <a:rPr lang="es-CO" sz="2800" dirty="0">
                <a:solidFill>
                  <a:srgbClr val="1C6394"/>
                </a:solidFill>
              </a:rPr>
              <a:t>de </a:t>
            </a:r>
            <a:r>
              <a:rPr lang="es-CO" sz="2800" dirty="0" smtClean="0">
                <a:solidFill>
                  <a:srgbClr val="1C6394"/>
                </a:solidFill>
              </a:rPr>
              <a:t>octubre).</a:t>
            </a:r>
            <a:endParaRPr lang="es-CO" sz="2800" kern="0" dirty="0" smtClean="0">
              <a:solidFill>
                <a:srgbClr val="1C639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CO" sz="1400" kern="0" dirty="0">
              <a:solidFill>
                <a:srgbClr val="1C6394"/>
              </a:solidFill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O" sz="2800" kern="0" dirty="0">
                <a:solidFill>
                  <a:srgbClr val="1C6394"/>
                </a:solidFill>
              </a:rPr>
              <a:t>Finalización de su plan de trabajo de acuerdo al cronograma propuesto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s-CO" sz="2800" kern="0" dirty="0">
                <a:solidFill>
                  <a:srgbClr val="1C6394"/>
                </a:solidFill>
              </a:rPr>
              <a:t>Entrega del informe final – incluido </a:t>
            </a:r>
            <a:r>
              <a:rPr lang="es-CO" sz="2800" kern="0" dirty="0" smtClean="0">
                <a:solidFill>
                  <a:srgbClr val="1C6394"/>
                </a:solidFill>
              </a:rPr>
              <a:t>video experiencias </a:t>
            </a:r>
            <a:r>
              <a:rPr lang="es-CO" sz="2800" dirty="0">
                <a:solidFill>
                  <a:srgbClr val="1C6394"/>
                </a:solidFill>
              </a:rPr>
              <a:t>(hasta </a:t>
            </a:r>
            <a:r>
              <a:rPr lang="es-CO" sz="2800" dirty="0" smtClean="0">
                <a:solidFill>
                  <a:srgbClr val="1C6394"/>
                </a:solidFill>
              </a:rPr>
              <a:t>09de nov.).</a:t>
            </a:r>
            <a:endParaRPr lang="es-CO" sz="2800" kern="0" dirty="0">
              <a:solidFill>
                <a:srgbClr val="1C6394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7897" y="2069837"/>
            <a:ext cx="36848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CO" sz="3200" b="1" kern="0" dirty="0">
                <a:solidFill>
                  <a:srgbClr val="990000"/>
                </a:solidFill>
                <a:latin typeface="Impact" pitchFamily="34" charset="0"/>
              </a:rPr>
              <a:t>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3121" y="4069927"/>
            <a:ext cx="36848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CO" sz="3200" b="1" kern="0" dirty="0">
                <a:solidFill>
                  <a:srgbClr val="990000"/>
                </a:solidFill>
                <a:latin typeface="Impact" pitchFamily="34" charset="0"/>
              </a:rPr>
              <a:t>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9744" y="5602508"/>
            <a:ext cx="36848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s-CO" sz="3200" b="1" kern="0" dirty="0">
                <a:solidFill>
                  <a:srgbClr val="990000"/>
                </a:solidFill>
                <a:latin typeface="Impact" pitchFamily="34" charset="0"/>
              </a:rPr>
              <a:t>3</a:t>
            </a:r>
          </a:p>
        </p:txBody>
      </p:sp>
      <p:sp>
        <p:nvSpPr>
          <p:cNvPr id="9" name="8 Abrir llave"/>
          <p:cNvSpPr/>
          <p:nvPr/>
        </p:nvSpPr>
        <p:spPr bwMode="auto">
          <a:xfrm>
            <a:off x="533681" y="1299899"/>
            <a:ext cx="341194" cy="2182395"/>
          </a:xfrm>
          <a:prstGeom prst="leftBrace">
            <a:avLst/>
          </a:prstGeom>
          <a:noFill/>
          <a:ln w="952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latin typeface="Arial" charset="0"/>
            </a:endParaRPr>
          </a:p>
        </p:txBody>
      </p:sp>
      <p:sp>
        <p:nvSpPr>
          <p:cNvPr id="10" name="9 Abrir llave"/>
          <p:cNvSpPr/>
          <p:nvPr/>
        </p:nvSpPr>
        <p:spPr bwMode="auto">
          <a:xfrm>
            <a:off x="533681" y="4069927"/>
            <a:ext cx="341194" cy="691738"/>
          </a:xfrm>
          <a:prstGeom prst="leftBrace">
            <a:avLst/>
          </a:prstGeom>
          <a:noFill/>
          <a:ln w="952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latin typeface="Arial" charset="0"/>
            </a:endParaRPr>
          </a:p>
        </p:txBody>
      </p:sp>
      <p:sp>
        <p:nvSpPr>
          <p:cNvPr id="11" name="10 Abrir llave"/>
          <p:cNvSpPr/>
          <p:nvPr/>
        </p:nvSpPr>
        <p:spPr bwMode="auto">
          <a:xfrm>
            <a:off x="630292" y="5349298"/>
            <a:ext cx="307094" cy="1091197"/>
          </a:xfrm>
          <a:prstGeom prst="leftBrace">
            <a:avLst/>
          </a:prstGeom>
          <a:noFill/>
          <a:ln w="952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526733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s-ES_tradnl"/>
            </a:defPPr>
            <a:lvl1pPr eaLnBrk="0" hangingPunct="0">
              <a:defRPr sz="4800" b="1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sz="6000" dirty="0" smtClean="0">
                <a:latin typeface="+mn-lt"/>
              </a:rPr>
              <a:t>LINEAMIENTOS </a:t>
            </a:r>
            <a:r>
              <a:rPr lang="es-CO" sz="6000" dirty="0">
                <a:latin typeface="+mn-lt"/>
              </a:rPr>
              <a:t>ENTREGA </a:t>
            </a:r>
            <a:r>
              <a:rPr lang="es-CO" sz="6000" dirty="0" smtClean="0">
                <a:latin typeface="+mn-lt"/>
              </a:rPr>
              <a:t>1 = 30%</a:t>
            </a:r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12" y="2133600"/>
            <a:ext cx="11162377" cy="25146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495285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rgbClr val="002060"/>
                </a:solidFill>
              </a:rPr>
              <a:t>La entrega  se debe realizar en físico (impreso, </a:t>
            </a:r>
            <a:r>
              <a:rPr lang="es-CO" sz="3600" b="1" dirty="0" smtClean="0">
                <a:solidFill>
                  <a:srgbClr val="002060"/>
                </a:solidFill>
              </a:rPr>
              <a:t>NO digital</a:t>
            </a:r>
            <a:r>
              <a:rPr lang="es-CO" sz="3600" dirty="0" smtClean="0">
                <a:solidFill>
                  <a:srgbClr val="002060"/>
                </a:solidFill>
              </a:rPr>
              <a:t>) de acuerdo al día y horario matriculado</a:t>
            </a:r>
            <a:endParaRPr lang="es-CO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7320" y="183833"/>
            <a:ext cx="1191133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s-ES_tradnl"/>
            </a:defPPr>
            <a:lvl1pPr eaLnBrk="0" hangingPunct="0">
              <a:defRPr sz="4800" b="1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s-CO" sz="1100" dirty="0" smtClean="0">
              <a:latin typeface="+mn-lt"/>
            </a:endParaRPr>
          </a:p>
          <a:p>
            <a:r>
              <a:rPr lang="es-CO" sz="3200" dirty="0" smtClean="0">
                <a:latin typeface="+mn-lt"/>
              </a:rPr>
              <a:t>Categoría</a:t>
            </a:r>
            <a:r>
              <a:rPr lang="es-CO" sz="3200" dirty="0">
                <a:latin typeface="+mn-lt"/>
              </a:rPr>
              <a:t>: "Ideas para nuevos negocios asociativos y solidarios</a:t>
            </a:r>
            <a:r>
              <a:rPr lang="es-CO" sz="3200" dirty="0" smtClean="0">
                <a:latin typeface="+mn-lt"/>
              </a:rPr>
              <a:t>"</a:t>
            </a:r>
            <a:endParaRPr lang="es-CO" sz="3200" dirty="0">
              <a:latin typeface="+mn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7320" y="1265516"/>
            <a:ext cx="1191133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O" sz="2400" u="sng" dirty="0" smtClean="0">
                <a:solidFill>
                  <a:srgbClr val="333333"/>
                </a:solidFill>
              </a:rPr>
              <a:t>Se entrega:</a:t>
            </a:r>
            <a:r>
              <a:rPr lang="es-CO" sz="2400" dirty="0" smtClean="0">
                <a:solidFill>
                  <a:srgbClr val="333333"/>
                </a:solidFill>
              </a:rPr>
              <a:t> </a:t>
            </a:r>
            <a:r>
              <a:rPr lang="es-CO" sz="2400" b="1" dirty="0" smtClean="0">
                <a:solidFill>
                  <a:srgbClr val="333333"/>
                </a:solidFill>
              </a:rPr>
              <a:t>Documento</a:t>
            </a:r>
            <a:r>
              <a:rPr lang="es-CO" sz="2400" dirty="0" smtClean="0">
                <a:solidFill>
                  <a:srgbClr val="333333"/>
                </a:solidFill>
              </a:rPr>
              <a:t> (descripción de nuevo negocio, objetivo, plan de trabajo), </a:t>
            </a:r>
            <a:r>
              <a:rPr lang="es-CO" sz="2400" b="1" dirty="0" smtClean="0">
                <a:solidFill>
                  <a:srgbClr val="333333"/>
                </a:solidFill>
              </a:rPr>
              <a:t>formato </a:t>
            </a:r>
            <a:r>
              <a:rPr lang="es-CO" sz="2400" b="1" dirty="0" err="1">
                <a:solidFill>
                  <a:srgbClr val="333333"/>
                </a:solidFill>
              </a:rPr>
              <a:t>Canvas</a:t>
            </a:r>
            <a:r>
              <a:rPr lang="es-CO" sz="2400" b="1" dirty="0">
                <a:solidFill>
                  <a:srgbClr val="333333"/>
                </a:solidFill>
              </a:rPr>
              <a:t> UCC</a:t>
            </a:r>
            <a:r>
              <a:rPr lang="es-CO" sz="2400" dirty="0">
                <a:solidFill>
                  <a:srgbClr val="333333"/>
                </a:solidFill>
              </a:rPr>
              <a:t> y </a:t>
            </a:r>
            <a:r>
              <a:rPr lang="es-CO" sz="2400" b="1" dirty="0" smtClean="0">
                <a:solidFill>
                  <a:srgbClr val="333333"/>
                </a:solidFill>
              </a:rPr>
              <a:t>video</a:t>
            </a:r>
            <a:r>
              <a:rPr lang="es-CO" sz="2400" dirty="0" smtClean="0">
                <a:solidFill>
                  <a:srgbClr val="333333"/>
                </a:solidFill>
              </a:rPr>
              <a:t> </a:t>
            </a:r>
            <a:r>
              <a:rPr lang="es-CO" sz="2400" dirty="0">
                <a:solidFill>
                  <a:srgbClr val="333333"/>
                </a:solidFill>
              </a:rPr>
              <a:t>de máximo 3 minutos. </a:t>
            </a:r>
            <a:endParaRPr lang="es-CO" sz="2400" dirty="0" smtClean="0">
              <a:solidFill>
                <a:srgbClr val="333333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CO" sz="1050" dirty="0">
              <a:solidFill>
                <a:srgbClr val="333333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O" sz="2400" u="sng" dirty="0" smtClean="0">
                <a:solidFill>
                  <a:srgbClr val="333333"/>
                </a:solidFill>
              </a:rPr>
              <a:t>Se </a:t>
            </a:r>
            <a:r>
              <a:rPr lang="es-CO" sz="2400" u="sng" dirty="0">
                <a:solidFill>
                  <a:srgbClr val="333333"/>
                </a:solidFill>
              </a:rPr>
              <a:t>deben abordar los siguientes aspectos de la iniciativa</a:t>
            </a:r>
            <a:r>
              <a:rPr lang="es-CO" sz="2400" u="sng" dirty="0" smtClean="0">
                <a:solidFill>
                  <a:srgbClr val="333333"/>
                </a:solidFill>
              </a:rPr>
              <a:t>.: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¿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Qué es la economía social y solidaria y cómo impacta su idea?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¿Cuál es la idea de negocio asociativo y solidario? Debe quedar claro quienes se van a asociar, para qué y cómo (forma asociativa).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problemática resuelve?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¿Cuál es la propuesta de valor?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¿En qué consiste la solución creada?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¿Por qué contribuye al mejoramiento de la calidad de vida en el territorio en el que se va a ejecutar? </a:t>
            </a:r>
          </a:p>
        </p:txBody>
      </p:sp>
    </p:spTree>
    <p:extLst>
      <p:ext uri="{BB962C8B-B14F-4D97-AF65-F5344CB8AC3E}">
        <p14:creationId xmlns:p14="http://schemas.microsoft.com/office/powerpoint/2010/main" val="1848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7320" y="31433"/>
            <a:ext cx="119113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s-ES_tradnl"/>
            </a:defPPr>
            <a:lvl1pPr eaLnBrk="0" hangingPunct="0">
              <a:defRPr sz="4800" b="1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latin typeface="+mn-lt"/>
              </a:rPr>
              <a:t>Categoría</a:t>
            </a:r>
            <a:r>
              <a:rPr lang="es-CO" sz="3200" dirty="0">
                <a:latin typeface="+mn-lt"/>
              </a:rPr>
              <a:t>: "Ideas que aportan soluciones, mejoras o nuevas líneas de producto/servicio, gestión a redes u organizaciones de economía solidaria para su </a:t>
            </a:r>
            <a:r>
              <a:rPr lang="es-CO" sz="3200" dirty="0" smtClean="0">
                <a:latin typeface="+mn-lt"/>
              </a:rPr>
              <a:t>mejoramiento“.</a:t>
            </a:r>
            <a:endParaRPr lang="es-CO" sz="3200" dirty="0"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7320" y="1665566"/>
            <a:ext cx="11911330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O" sz="2400" u="sng" dirty="0">
                <a:solidFill>
                  <a:srgbClr val="333333"/>
                </a:solidFill>
              </a:rPr>
              <a:t>Se entrega </a:t>
            </a:r>
            <a:r>
              <a:rPr lang="es-CO" sz="2400" u="sng" dirty="0" smtClean="0">
                <a:solidFill>
                  <a:srgbClr val="333333"/>
                </a:solidFill>
              </a:rPr>
              <a:t>:</a:t>
            </a:r>
            <a:r>
              <a:rPr lang="es-CO" sz="2400" dirty="0" smtClean="0">
                <a:solidFill>
                  <a:srgbClr val="333333"/>
                </a:solidFill>
              </a:rPr>
              <a:t> </a:t>
            </a:r>
            <a:r>
              <a:rPr lang="es-CO" sz="2400" b="1" dirty="0" smtClean="0">
                <a:solidFill>
                  <a:srgbClr val="333333"/>
                </a:solidFill>
              </a:rPr>
              <a:t>Documento</a:t>
            </a:r>
            <a:r>
              <a:rPr lang="es-CO" sz="2400" dirty="0" smtClean="0">
                <a:solidFill>
                  <a:srgbClr val="333333"/>
                </a:solidFill>
              </a:rPr>
              <a:t> (descripción de idea, objetivo, plan de trabajo), </a:t>
            </a:r>
            <a:r>
              <a:rPr lang="es-CO" sz="2400" b="1" dirty="0" smtClean="0">
                <a:solidFill>
                  <a:srgbClr val="333333"/>
                </a:solidFill>
              </a:rPr>
              <a:t>formato </a:t>
            </a:r>
            <a:r>
              <a:rPr lang="es-CO" sz="2400" b="1" dirty="0" err="1">
                <a:solidFill>
                  <a:srgbClr val="333333"/>
                </a:solidFill>
              </a:rPr>
              <a:t>Canvas</a:t>
            </a:r>
            <a:r>
              <a:rPr lang="es-CO" sz="2400" b="1" dirty="0">
                <a:solidFill>
                  <a:srgbClr val="333333"/>
                </a:solidFill>
              </a:rPr>
              <a:t> UCC</a:t>
            </a:r>
            <a:r>
              <a:rPr lang="es-CO" sz="2400" dirty="0">
                <a:solidFill>
                  <a:srgbClr val="333333"/>
                </a:solidFill>
              </a:rPr>
              <a:t> y </a:t>
            </a:r>
            <a:r>
              <a:rPr lang="es-CO" sz="2400" b="1" dirty="0" smtClean="0">
                <a:solidFill>
                  <a:srgbClr val="333333"/>
                </a:solidFill>
              </a:rPr>
              <a:t>video</a:t>
            </a:r>
            <a:r>
              <a:rPr lang="es-CO" sz="2400" dirty="0" smtClean="0">
                <a:solidFill>
                  <a:srgbClr val="333333"/>
                </a:solidFill>
              </a:rPr>
              <a:t> </a:t>
            </a:r>
            <a:r>
              <a:rPr lang="es-CO" sz="2400" dirty="0">
                <a:solidFill>
                  <a:srgbClr val="333333"/>
                </a:solidFill>
              </a:rPr>
              <a:t>de máximo 3 minutos.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CO" sz="1050" dirty="0">
              <a:solidFill>
                <a:srgbClr val="333333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O" sz="2400" u="sng" dirty="0">
                <a:solidFill>
                  <a:srgbClr val="333333"/>
                </a:solidFill>
              </a:rPr>
              <a:t>Se deben abordar los siguientes aspectos de la </a:t>
            </a:r>
            <a:r>
              <a:rPr lang="es-CO" sz="2400" u="sng" dirty="0" smtClean="0">
                <a:solidFill>
                  <a:srgbClr val="333333"/>
                </a:solidFill>
              </a:rPr>
              <a:t>iniciativa</a:t>
            </a:r>
            <a:r>
              <a:rPr lang="es-CO" sz="2400" u="sng" dirty="0">
                <a:solidFill>
                  <a:srgbClr val="333333"/>
                </a:solidFill>
              </a:rPr>
              <a:t>:</a:t>
            </a:r>
            <a:r>
              <a:rPr lang="es-CO" sz="2400" dirty="0">
                <a:solidFill>
                  <a:srgbClr val="333333"/>
                </a:solidFill>
              </a:rPr>
              <a:t/>
            </a:r>
            <a:br>
              <a:rPr lang="es-CO" sz="2400" dirty="0">
                <a:solidFill>
                  <a:srgbClr val="333333"/>
                </a:solidFill>
              </a:rPr>
            </a:b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¿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Qué es la economía social y solidaria y cómo impacta su idea?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¿Cuál es la organización, empresa o red de la economía solidaria a la que realiza el aporte? </a:t>
            </a:r>
            <a:endParaRPr lang="es-CO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Nombre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características, vínculo con la universidad?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problemática resuelve?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¿En qué consiste la solución que da respuesta al reto planteado?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¿Cuál es la propuesta de valor?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¿Por qué contribuye al mejoramiento de la organización solidaria, empresa o red en la que se va a ejecutar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8" y="2286000"/>
            <a:ext cx="11397864" cy="24384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526733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8100000" algn="ctr" rotWithShape="0">
              <a:srgbClr val="42A1AF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es-ES_tradnl"/>
            </a:defPPr>
            <a:lvl1pPr eaLnBrk="0" hangingPunct="0">
              <a:defRPr sz="4800" b="1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CO" sz="6000" dirty="0" smtClean="0">
                <a:latin typeface="+mn-lt"/>
              </a:rPr>
              <a:t>LINEAMIENTOS </a:t>
            </a:r>
            <a:r>
              <a:rPr lang="es-CO" sz="6000" dirty="0">
                <a:latin typeface="+mn-lt"/>
              </a:rPr>
              <a:t>ENTREGA </a:t>
            </a:r>
            <a:r>
              <a:rPr lang="es-CO" sz="6000" dirty="0" smtClean="0">
                <a:latin typeface="+mn-lt"/>
              </a:rPr>
              <a:t>2 = 30%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495285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rgbClr val="002060"/>
                </a:solidFill>
              </a:rPr>
              <a:t>La entrega  se debe realizar en físico (impreso, </a:t>
            </a:r>
            <a:r>
              <a:rPr lang="es-CO" sz="3600" b="1" dirty="0" smtClean="0">
                <a:solidFill>
                  <a:srgbClr val="002060"/>
                </a:solidFill>
              </a:rPr>
              <a:t>NO digital</a:t>
            </a:r>
            <a:r>
              <a:rPr lang="es-CO" sz="3600" dirty="0" smtClean="0">
                <a:solidFill>
                  <a:srgbClr val="002060"/>
                </a:solidFill>
              </a:rPr>
              <a:t>) de acuerdo al día y horario matriculado</a:t>
            </a:r>
            <a:endParaRPr lang="es-CO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1012</Words>
  <Application>Microsoft Office PowerPoint</Application>
  <PresentationFormat>Panorámica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Impact</vt:lpstr>
      <vt:lpstr>Roboto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López Gómez</dc:creator>
  <cp:lastModifiedBy>Diego Villalobos</cp:lastModifiedBy>
  <cp:revision>30</cp:revision>
  <dcterms:created xsi:type="dcterms:W3CDTF">2018-11-01T14:18:46Z</dcterms:created>
  <dcterms:modified xsi:type="dcterms:W3CDTF">2019-08-08T04:34:33Z</dcterms:modified>
</cp:coreProperties>
</file>